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1.xml" ContentType="application/vnd.openxmlformats-officedocument.presentationml.notesSlide+xml"/>
  <Override PartName="/ppt/tags/tag51.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notesSlides/notesSlide1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4.xml" ContentType="application/vnd.openxmlformats-officedocument.presentationml.notesSlide+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660" r:id="rId5"/>
    <p:sldMasterId id="2147483674" r:id="rId6"/>
    <p:sldMasterId id="2147483648" r:id="rId7"/>
    <p:sldMasterId id="2147483690" r:id="rId8"/>
    <p:sldMasterId id="2147483702" r:id="rId9"/>
  </p:sldMasterIdLst>
  <p:notesMasterIdLst>
    <p:notesMasterId r:id="rId61"/>
  </p:notesMasterIdLst>
  <p:sldIdLst>
    <p:sldId id="256" r:id="rId10"/>
    <p:sldId id="2155" r:id="rId11"/>
    <p:sldId id="2156" r:id="rId12"/>
    <p:sldId id="260" r:id="rId13"/>
    <p:sldId id="2043" r:id="rId14"/>
    <p:sldId id="2157" r:id="rId15"/>
    <p:sldId id="2174" r:id="rId16"/>
    <p:sldId id="2159" r:id="rId17"/>
    <p:sldId id="2160" r:id="rId18"/>
    <p:sldId id="2161" r:id="rId19"/>
    <p:sldId id="2162" r:id="rId20"/>
    <p:sldId id="2175" r:id="rId21"/>
    <p:sldId id="277" r:id="rId22"/>
    <p:sldId id="278" r:id="rId23"/>
    <p:sldId id="2165" r:id="rId24"/>
    <p:sldId id="2166" r:id="rId25"/>
    <p:sldId id="2177" r:id="rId26"/>
    <p:sldId id="315" r:id="rId27"/>
    <p:sldId id="842" r:id="rId28"/>
    <p:sldId id="836" r:id="rId29"/>
    <p:sldId id="835" r:id="rId30"/>
    <p:sldId id="850" r:id="rId31"/>
    <p:sldId id="851" r:id="rId32"/>
    <p:sldId id="852" r:id="rId33"/>
    <p:sldId id="838" r:id="rId34"/>
    <p:sldId id="837" r:id="rId35"/>
    <p:sldId id="839" r:id="rId36"/>
    <p:sldId id="320" r:id="rId37"/>
    <p:sldId id="840" r:id="rId38"/>
    <p:sldId id="841" r:id="rId39"/>
    <p:sldId id="319" r:id="rId40"/>
    <p:sldId id="854" r:id="rId41"/>
    <p:sldId id="2167" r:id="rId42"/>
    <p:sldId id="326" r:id="rId43"/>
    <p:sldId id="310" r:id="rId44"/>
    <p:sldId id="848" r:id="rId45"/>
    <p:sldId id="834" r:id="rId46"/>
    <p:sldId id="2168" r:id="rId47"/>
    <p:sldId id="845" r:id="rId48"/>
    <p:sldId id="2100" r:id="rId49"/>
    <p:sldId id="318" r:id="rId50"/>
    <p:sldId id="317" r:id="rId51"/>
    <p:sldId id="327" r:id="rId52"/>
    <p:sldId id="2176" r:id="rId53"/>
    <p:sldId id="2169" r:id="rId54"/>
    <p:sldId id="2170" r:id="rId55"/>
    <p:sldId id="2171" r:id="rId56"/>
    <p:sldId id="2178" r:id="rId57"/>
    <p:sldId id="332" r:id="rId58"/>
    <p:sldId id="2172" r:id="rId59"/>
    <p:sldId id="2173" r:id="rId60"/>
  </p:sldIdLst>
  <p:sldSz cx="9144000" cy="5143500" type="screen16x9"/>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emens Steinbock" initials="CS" lastIdx="8" clrIdx="0">
    <p:extLst>
      <p:ext uri="{19B8F6BF-5375-455C-9EA6-DF929625EA0E}">
        <p15:presenceInfo xmlns:p15="http://schemas.microsoft.com/office/powerpoint/2012/main" userId="ddbf4e62fc8ebcf9" providerId="Windows Live"/>
      </p:ext>
    </p:extLst>
  </p:cmAuthor>
  <p:cmAuthor id="2" name="Garrett, Kevin F (HEALTH)" initials="GKF(" lastIdx="4" clrIdx="1">
    <p:extLst>
      <p:ext uri="{19B8F6BF-5375-455C-9EA6-DF929625EA0E}">
        <p15:presenceInfo xmlns:p15="http://schemas.microsoft.com/office/powerpoint/2012/main" userId="S::kevin.garrett@health.ny.gov::4a8d0ffb-005c-4bee-bac6-ff809399dc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FDF"/>
    <a:srgbClr val="0A2E6F"/>
    <a:srgbClr val="553278"/>
    <a:srgbClr val="002D73"/>
    <a:srgbClr val="646569"/>
    <a:srgbClr val="007681"/>
    <a:srgbClr val="1F3261"/>
    <a:srgbClr val="45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14" autoAdjust="0"/>
    <p:restoredTop sz="97155" autoAdjust="0"/>
  </p:normalViewPr>
  <p:slideViewPr>
    <p:cSldViewPr>
      <p:cViewPr varScale="1">
        <p:scale>
          <a:sx n="149" d="100"/>
          <a:sy n="149" d="100"/>
        </p:scale>
        <p:origin x="132" y="25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6906"/>
    </p:cViewPr>
  </p:sorterViewPr>
  <p:notesViewPr>
    <p:cSldViewPr>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Garamond" panose="02020404030301010803"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Garamond" panose="02020404030301010803" pitchFamily="18" charset="0"/>
              </a:defRPr>
            </a:lvl1pPr>
          </a:lstStyle>
          <a:p>
            <a:fld id="{CF2C164A-7038-42D0-953C-2EB4816D4C81}" type="datetimeFigureOut">
              <a:rPr lang="en-US" smtClean="0"/>
              <a:pPr/>
              <a:t>11/22/2021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Garamond" panose="02020404030301010803"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Garamond" panose="02020404030301010803" pitchFamily="18" charset="0"/>
              </a:defRPr>
            </a:lvl1pPr>
          </a:lstStyle>
          <a:p>
            <a:fld id="{F6DA9C80-B631-4EC4-8253-F63CFD0157DF}" type="slidenum">
              <a:rPr lang="en-US" smtClean="0"/>
              <a:pPr/>
              <a:t>‹#›</a:t>
            </a:fld>
            <a:endParaRPr lang="en-US" dirty="0"/>
          </a:p>
        </p:txBody>
      </p:sp>
    </p:spTree>
    <p:extLst>
      <p:ext uri="{BB962C8B-B14F-4D97-AF65-F5344CB8AC3E}">
        <p14:creationId xmlns:p14="http://schemas.microsoft.com/office/powerpoint/2010/main" val="194335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aramond" panose="02020404030301010803"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1</a:t>
            </a:fld>
            <a:endParaRPr lang="en-US" dirty="0"/>
          </a:p>
        </p:txBody>
      </p:sp>
    </p:spTree>
    <p:extLst>
      <p:ext uri="{BB962C8B-B14F-4D97-AF65-F5344CB8AC3E}">
        <p14:creationId xmlns:p14="http://schemas.microsoft.com/office/powerpoint/2010/main" val="275478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C30F2-BA7D-47B9-8382-190F49DB24B5}" type="slidenum">
              <a:rPr kumimoji="0" 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0964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helpful was today’s session to learn about quality improvement? </a:t>
            </a:r>
          </a:p>
          <a:p>
            <a:r>
              <a:rPr lang="en-US" sz="1200" kern="0" dirty="0"/>
              <a:t>[1-not at all helpful, 2-not so helpful, 3-somewhat helpful, 4-very helpful, 5-extremely helpful]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49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engaged were you in today’s session? </a:t>
            </a:r>
          </a:p>
          <a:p>
            <a:r>
              <a:rPr lang="en-US" sz="1200" kern="0" dirty="0"/>
              <a:t>[not at all engaged, 2-rarely engaged, 3-somewhat engaged, 4-engaged, 5-extremely engaged]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20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kern="0" dirty="0"/>
              <a:t>How likely will you implement the lessons learned of this session when working with your programs? </a:t>
            </a:r>
          </a:p>
          <a:p>
            <a:r>
              <a:rPr lang="en-US" sz="1200" kern="0" dirty="0"/>
              <a:t>[1-very unlikely, 2-somewhat unlikely, 3-neither likely nor unlikely, 4-somewhat likely, 5-very likely]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76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Tree>
    <p:extLst>
      <p:ext uri="{BB962C8B-B14F-4D97-AF65-F5344CB8AC3E}">
        <p14:creationId xmlns:p14="http://schemas.microsoft.com/office/powerpoint/2010/main" val="330622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Here are several functions of Zoom, the chat box can be found in the bottom center of your screen as shown here. And the mute button can be found in the bottom left corner of your screen.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37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the following best practices in mind for todays webinar:</a:t>
            </a:r>
          </a:p>
          <a:p>
            <a:endParaRPr lang="en-US" dirty="0"/>
          </a:p>
        </p:txBody>
      </p:sp>
      <p:sp>
        <p:nvSpPr>
          <p:cNvPr id="4" name="Slide Number Placeholder 3"/>
          <p:cNvSpPr>
            <a:spLocks noGrp="1"/>
          </p:cNvSpPr>
          <p:nvPr>
            <p:ph type="sldNum" sz="quarter" idx="5"/>
          </p:nvPr>
        </p:nvSpPr>
        <p:spPr/>
        <p:txBody>
          <a:bodyPr/>
          <a:lstStyle/>
          <a:p>
            <a:fld id="{F6DA9C80-B631-4EC4-8253-F63CFD0157DF}" type="slidenum">
              <a:rPr lang="en-US" smtClean="0"/>
              <a:t>4</a:t>
            </a:fld>
            <a:endParaRPr lang="en-US" dirty="0"/>
          </a:p>
        </p:txBody>
      </p:sp>
    </p:spTree>
    <p:extLst>
      <p:ext uri="{BB962C8B-B14F-4D97-AF65-F5344CB8AC3E}">
        <p14:creationId xmlns:p14="http://schemas.microsoft.com/office/powerpoint/2010/main" val="250711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dirty="0"/>
              <a:t>Please note that CQII will take screenshots from our Zoom sessions and you allow us to use them on our websites and social media postings.</a:t>
            </a:r>
          </a:p>
          <a:p>
            <a:endParaRPr lang="en-US" dirty="0"/>
          </a:p>
          <a:p>
            <a:r>
              <a:rPr lang="en-US" dirty="0"/>
              <a:t>You individual names will NOT be used to identify you, unless you sign the appropriate release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360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Process measures can look at how long it took to do something, counting how many events happened, or other sort of activities. Think of it as something being done such as the number of intakes that occurred on a daily basis, or the number of invoices that were not paid on time. </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Process measures are important. They give you an idea of the effectiveness, or efficiency, of a system. They can be used to examine how many clients you see over a week and this information can help you with staffing plans.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E9E89-B4AD-45D4-ACBF-14F883CD1ACC}" type="slidenum">
              <a:rPr kumimoji="0" 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395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Think of outcomes as the result of an action. A person with HIV is prescribed medication and the medication results in a decreased viral load. That’s an outcome. If we are told by our clients that they wait too long to see a provider, we can double the number of intake workers. This probably leads to a reduction in wait times and client satisfaction. The increased satisfaction is an outcome based on adding more intake workers. </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Consider viral suppression outcome. That’s a key indicator of not only the patient’s viral load but also of the likelihood they will spread HIV to others. So the likelihood of spreading the virus can be measured and the prescription of antiretroviral medications has another outcome – HIV transmission. We measure the outcome of viral suppression in populations to make predictions about the health of people with HIV and the likelihood they will spread HIV to others.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E9E89-B4AD-45D4-ACBF-14F883CD1ACC}" type="slidenum">
              <a:rPr kumimoji="0" 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752365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E142484-5781-4807-BC7A-5207B1B4591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6250BC7F-0573-40D3-A879-F400C24B1C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5060" name="Slide Number Placeholder 3">
            <a:extLst>
              <a:ext uri="{FF2B5EF4-FFF2-40B4-BE49-F238E27FC236}">
                <a16:creationId xmlns:a16="http://schemas.microsoft.com/office/drawing/2014/main" id="{12E591F1-54BE-48CE-87EA-AB3034F1EB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7350" indent="-234950">
              <a:spcBef>
                <a:spcPct val="30000"/>
              </a:spcBef>
              <a:defRPr sz="1200">
                <a:solidFill>
                  <a:schemeClr val="tx1"/>
                </a:solidFill>
                <a:latin typeface="Calibri" panose="020F0502020204030204" pitchFamily="34" charset="0"/>
              </a:defRPr>
            </a:lvl4pPr>
            <a:lvl5pPr marL="2132013" indent="-234950">
              <a:spcBef>
                <a:spcPct val="30000"/>
              </a:spcBef>
              <a:defRPr sz="1200">
                <a:solidFill>
                  <a:schemeClr val="tx1"/>
                </a:solidFill>
                <a:latin typeface="Calibri" panose="020F0502020204030204" pitchFamily="34" charset="0"/>
              </a:defRPr>
            </a:lvl5pPr>
            <a:lvl6pPr marL="2589213" indent="-234950" eaLnBrk="0" fontAlgn="base" hangingPunct="0">
              <a:spcBef>
                <a:spcPct val="30000"/>
              </a:spcBef>
              <a:spcAft>
                <a:spcPct val="0"/>
              </a:spcAft>
              <a:defRPr sz="1200">
                <a:solidFill>
                  <a:schemeClr val="tx1"/>
                </a:solidFill>
                <a:latin typeface="Calibri" panose="020F0502020204030204" pitchFamily="34" charset="0"/>
              </a:defRPr>
            </a:lvl6pPr>
            <a:lvl7pPr marL="3046413" indent="-234950" eaLnBrk="0" fontAlgn="base" hangingPunct="0">
              <a:spcBef>
                <a:spcPct val="30000"/>
              </a:spcBef>
              <a:spcAft>
                <a:spcPct val="0"/>
              </a:spcAft>
              <a:defRPr sz="1200">
                <a:solidFill>
                  <a:schemeClr val="tx1"/>
                </a:solidFill>
                <a:latin typeface="Calibri" panose="020F0502020204030204" pitchFamily="34" charset="0"/>
              </a:defRPr>
            </a:lvl7pPr>
            <a:lvl8pPr marL="3503613" indent="-234950" eaLnBrk="0" fontAlgn="base" hangingPunct="0">
              <a:spcBef>
                <a:spcPct val="30000"/>
              </a:spcBef>
              <a:spcAft>
                <a:spcPct val="0"/>
              </a:spcAft>
              <a:defRPr sz="1200">
                <a:solidFill>
                  <a:schemeClr val="tx1"/>
                </a:solidFill>
                <a:latin typeface="Calibri" panose="020F0502020204030204" pitchFamily="34" charset="0"/>
              </a:defRPr>
            </a:lvl8pPr>
            <a:lvl9pPr marL="3960813" indent="-23495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0BE5BE7-4F8F-469D-B21A-8A13E77F5A75}" type="slidenum">
              <a:rPr kumimoji="0" lang="en-US" alt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54153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7FFEA98-2BBE-4B5F-9CF0-2EC0E6E2CDB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A5D72860-7E04-4C3F-AF93-6FB0235F4D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Jane</a:t>
            </a:r>
          </a:p>
        </p:txBody>
      </p:sp>
      <p:sp>
        <p:nvSpPr>
          <p:cNvPr id="49156" name="Slide Number Placeholder 3">
            <a:extLst>
              <a:ext uri="{FF2B5EF4-FFF2-40B4-BE49-F238E27FC236}">
                <a16:creationId xmlns:a16="http://schemas.microsoft.com/office/drawing/2014/main" id="{EC937C65-2F94-4C63-B102-1F1D2D5AE3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1BF976-2214-49E5-B246-19EBE5D7445C}" type="slidenum">
              <a:rPr kumimoji="0" lang="en-US" altLang="en-US" sz="1200" b="0" i="0" u="none" strike="noStrike" kern="1200" cap="none" spc="0" normalizeH="0" baseline="0" noProof="0" smtClean="0">
                <a:ln>
                  <a:noFill/>
                </a:ln>
                <a:solidFill>
                  <a:prstClr val="black"/>
                </a:solidFill>
                <a:effectLst/>
                <a:uLnTx/>
                <a:uFillTx/>
                <a:latin typeface="Garamond" panose="020204040303010108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736115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8740C0F-F57D-4813-B001-851705F1EFDB}"/>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462E85F-4DDA-4D44-AD91-D93C5A989B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Garamond" panose="02020404030301010803" pitchFamily="18" charset="0"/>
              </a:rPr>
              <a:t>Jane</a:t>
            </a:r>
            <a:endParaRPr lang="en-US" altLang="en-US" dirty="0"/>
          </a:p>
        </p:txBody>
      </p:sp>
      <p:sp>
        <p:nvSpPr>
          <p:cNvPr id="51204" name="Slide Number Placeholder 3">
            <a:extLst>
              <a:ext uri="{FF2B5EF4-FFF2-40B4-BE49-F238E27FC236}">
                <a16:creationId xmlns:a16="http://schemas.microsoft.com/office/drawing/2014/main" id="{61A7163D-6BC3-452E-BD07-1132DCD34347}"/>
              </a:ext>
            </a:extLst>
          </p:cNvPr>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1" tIns="48321" rIns="96641" bIns="48321"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DC9FABA-9412-4155-9156-03FDEC1CEF77}" type="slidenum">
              <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60934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0" i="0"/>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0695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0" i="0"/>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9815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7887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lvl1pPr>
              <a:defRPr b="0" i="0"/>
            </a:lvl1pPr>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97773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515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aramond" panose="02020404030301010803" pitchFamily="18" charset="0"/>
              </a:defRPr>
            </a:lvl1pPr>
          </a:lstStyle>
          <a:p>
            <a:endParaRPr lang="en-US" dirty="0"/>
          </a:p>
        </p:txBody>
      </p:sp>
      <p:sp>
        <p:nvSpPr>
          <p:cNvPr id="3" name="Content Placeholder 2"/>
          <p:cNvSpPr>
            <a:spLocks noGrp="1"/>
          </p:cNvSpPr>
          <p:nvPr>
            <p:ph idx="1"/>
          </p:nvPr>
        </p:nvSpPr>
        <p:spPr/>
        <p:txBody>
          <a:bodyPr/>
          <a:lstStyle>
            <a:lvl1pPr>
              <a:defRPr b="0" i="0">
                <a:latin typeface="Garamond" panose="02020404030301010803" pitchFamily="18" charset="0"/>
              </a:defRPr>
            </a:lvl1pPr>
            <a:lvl2pPr marL="914400" indent="-457200">
              <a:buFont typeface="Arial" panose="020B0604020202020204" pitchFamily="34" charset="0"/>
              <a:buChar char="•"/>
              <a:defRPr sz="2800" b="0" i="0">
                <a:latin typeface="Garamond" panose="02020404030301010803" pitchFamily="18" charset="0"/>
              </a:defRPr>
            </a:lvl2pPr>
            <a:lvl3pPr>
              <a:defRPr sz="2000" b="0" i="0">
                <a:latin typeface="Garamond" panose="02020404030301010803" pitchFamily="18" charset="0"/>
              </a:defRPr>
            </a:lvl3pPr>
            <a:lvl4pPr>
              <a:defRPr sz="1600" b="0" i="0">
                <a:latin typeface="Garamond" panose="02020404030301010803" pitchFamily="18" charset="0"/>
              </a:defRPr>
            </a:lvl4pPr>
            <a:lvl5pPr>
              <a:defRPr sz="1400" b="0" i="0">
                <a:latin typeface="Garamond" panose="02020404030301010803" pitchFamily="18" charset="0"/>
              </a:defRPr>
            </a:lvl5pPr>
          </a:lstStyle>
          <a:p>
            <a:pPr lvl="1"/>
            <a:endParaRPr lang="en-US" dirty="0"/>
          </a:p>
          <a:p>
            <a:pPr lvl="1"/>
            <a:endParaRPr lang="en-US" dirty="0"/>
          </a:p>
          <a:p>
            <a:pPr lvl="1"/>
            <a:r>
              <a:rPr lang="en-US" dirty="0"/>
              <a:t>First level </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7913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286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56421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318661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32275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79627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59521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46419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245136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257928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57852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44388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2588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5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defRPr b="0" i="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b="0" i="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54985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04300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0" i="0" cap="all"/>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b="0" i="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07622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p:spPr>
        <p:txBody>
          <a:bodyPr/>
          <a:lstStyle>
            <a:lvl1pPr>
              <a:defRPr sz="2800" b="0" i="0"/>
            </a:lvl1pPr>
            <a:lvl2pPr>
              <a:defRPr sz="2400" b="0" i="0"/>
            </a:lvl2pPr>
            <a:lvl3pPr>
              <a:defRPr sz="2000" b="0" i="0"/>
            </a:lvl3pPr>
            <a:lvl4pPr>
              <a:defRPr sz="1800" b="0" i="0"/>
            </a:lvl4pPr>
            <a:lvl5pPr>
              <a:defRPr sz="1800" b="0" i="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338359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b="0" i="0"/>
            </a:lvl1pPr>
            <a:lvl2pPr>
              <a:defRPr sz="2000" b="0" i="0"/>
            </a:lvl2pPr>
            <a:lvl3pPr>
              <a:defRPr sz="18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24455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404872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dirty="0"/>
          </a:p>
        </p:txBody>
      </p:sp>
    </p:spTree>
    <p:extLst>
      <p:ext uri="{BB962C8B-B14F-4D97-AF65-F5344CB8AC3E}">
        <p14:creationId xmlns:p14="http://schemas.microsoft.com/office/powerpoint/2010/main" val="11160181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tags" Target="../tags/tag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fld id="{9AE51E1D-7280-49D6-A2E2-CE63FE17EF16}" type="datetimeFigureOut">
              <a:rPr lang="en-US" smtClean="0"/>
              <a:pPr/>
              <a:t>11/22/2021</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8BACAC6D-BD82-4571-9E34-C1EFF11A946D}" type="slidenum">
              <a:rPr lang="en-US" smtClean="0"/>
              <a:pPr/>
              <a:t>‹#›</a:t>
            </a:fld>
            <a:endParaRPr lang="en-US" dirty="0"/>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8" name="Rectangle 7"/>
          <p:cNvSpPr/>
          <p:nvPr userDrawn="1"/>
        </p:nvSpPr>
        <p:spPr>
          <a:xfrm>
            <a:off x="0" y="3714750"/>
            <a:ext cx="9144000" cy="76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0" i="0" dirty="0">
              <a:solidFill>
                <a:schemeClr val="bg1"/>
              </a:solidFill>
              <a:latin typeface="Garamond" panose="02020404030301010803" pitchFamily="18"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400" y="361950"/>
            <a:ext cx="3196702" cy="813816"/>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solidFill>
                  <a:srgbClr val="002D73"/>
                </a:solidFill>
                <a:latin typeface="Garamond" panose="02020404030301010803" pitchFamily="18" charset="0"/>
              </a:rPr>
              <a:pPr/>
              <a:t>‹#›</a:t>
            </a:fld>
            <a:endParaRPr lang="en-US" sz="1200" b="0" i="0" dirty="0">
              <a:solidFill>
                <a:srgbClr val="002D73"/>
              </a:solidFill>
              <a:latin typeface="Garamond" panose="02020404030301010803" pitchFamily="18"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A7754AA7-8025-408E-B296-E2B43FE08638}" type="slidenum">
              <a:rPr lang="en-US" smtClean="0"/>
              <a:pPr/>
              <a:t>‹#›</a:t>
            </a:fld>
            <a:endParaRPr lang="en-US" dirty="0"/>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custDataLst>
      <p:tags r:id="rId13"/>
    </p:custDataLst>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Garamond" panose="02020404030301010803"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Garamond" panose="02020404030301010803"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Garamond" panose="02020404030301010803"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Garamond" panose="02020404030301010803"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sp>
        <p:nvSpPr>
          <p:cNvPr id="24"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b="0" i="0" smtClean="0">
                <a:latin typeface="Garamond" panose="02020404030301010803" pitchFamily="18" charset="0"/>
              </a:rPr>
              <a:pPr/>
              <a:t>‹#›</a:t>
            </a:fld>
            <a:endParaRPr lang="en-US" sz="1200" b="0" i="0" dirty="0">
              <a:latin typeface="Garamond" panose="02020404030301010803" pitchFamily="18" charset="0"/>
            </a:endParaRPr>
          </a:p>
        </p:txBody>
      </p:sp>
      <p:sp>
        <p:nvSpPr>
          <p:cNvPr id="25" name="Rectangle 24"/>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aramond" panose="02020404030301010803" pitchFamily="18" charset="0"/>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custDataLst>
      <p:tags r:id="rId4"/>
    </p:custDataLst>
    <p:extLst>
      <p:ext uri="{BB962C8B-B14F-4D97-AF65-F5344CB8AC3E}">
        <p14:creationId xmlns:p14="http://schemas.microsoft.com/office/powerpoint/2010/main" val="3484135281"/>
      </p:ext>
    </p:extLst>
  </p:cSld>
  <p:clrMap bg1="lt1" tx1="dk1" bg2="lt2" tx2="dk2" accent1="accent1" accent2="accent2" accent3="accent3" accent4="accent4" accent5="accent5" accent6="accent6" hlink="hlink" folHlink="folHlink"/>
  <p:sldLayoutIdLst>
    <p:sldLayoutId id="2147483655" r:id="rId1"/>
    <p:sldLayoutId id="2147483688"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dirty="0"/>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919604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581150"/>
            <a:ext cx="5334000" cy="2743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540453"/>
            <a:ext cx="533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4444" y="4512941"/>
            <a:ext cx="1508556" cy="384048"/>
          </a:xfrm>
          <a:prstGeom prst="rect">
            <a:avLst/>
          </a:prstGeom>
        </p:spPr>
      </p:pic>
    </p:spTree>
    <p:extLst>
      <p:ext uri="{BB962C8B-B14F-4D97-AF65-F5344CB8AC3E}">
        <p14:creationId xmlns:p14="http://schemas.microsoft.com/office/powerpoint/2010/main" val="3138026240"/>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3" Type="http://schemas.openxmlformats.org/officeDocument/2006/relationships/hyperlink" Target="https://collegehealthqi.nyu.edu/improvement-journey/6-develop-ideas-for-change/" TargetMode="External"/><Relationship Id="rId2" Type="http://schemas.openxmlformats.org/officeDocument/2006/relationships/slideLayout" Target="../slideLayouts/slideLayout15.xml"/><Relationship Id="rId1" Type="http://schemas.openxmlformats.org/officeDocument/2006/relationships/tags" Target="../tags/tag36.xml"/><Relationship Id="rId4" Type="http://schemas.openxmlformats.org/officeDocument/2006/relationships/hyperlink" Target="https://qi.elft.nhs.uk/collection/developing-a-strategy-and-change-idea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YXZamW4-Ysk" TargetMode="Externa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38.xml"/><Relationship Id="rId5" Type="http://schemas.openxmlformats.org/officeDocument/2006/relationships/hyperlink" Target="https://www.youtube.com/watch?v=B-xxpae6TEg" TargetMode="External"/><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40.xml"/><Relationship Id="rId6" Type="http://schemas.openxmlformats.org/officeDocument/2006/relationships/hyperlink" Target="https://en.wikipedia.org/wiki/American_Psychological_Association" TargetMode="External"/><Relationship Id="rId5" Type="http://schemas.openxmlformats.org/officeDocument/2006/relationships/hyperlink" Target="https://en.wikipedia.org/wiki/Psychological_Review" TargetMode="External"/><Relationship Id="rId4" Type="http://schemas.openxmlformats.org/officeDocument/2006/relationships/hyperlink" Target="https://www.mindtools.com/pages/article/newTED_06.htm#:~:text=Force%20Field%20Analysis%20helps%20you%20to%20think%20about%20the%20pressures,piece%20of%20paper%20or%20whiteboard."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4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6.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5.xml"/><Relationship Id="rId1" Type="http://schemas.openxmlformats.org/officeDocument/2006/relationships/tags" Target="../tags/tag4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50.xml"/><Relationship Id="rId4" Type="http://schemas.openxmlformats.org/officeDocument/2006/relationships/image" Target="../media/image11.tif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51.xml"/><Relationship Id="rId4" Type="http://schemas.openxmlformats.org/officeDocument/2006/relationships/image" Target="../media/image12.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52.xml"/><Relationship Id="rId4" Type="http://schemas.openxmlformats.org/officeDocument/2006/relationships/image" Target="../media/image13.tif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openxmlformats.org/officeDocument/2006/relationships/hyperlink" Target="https://asq.org/quality-resources/seven-basic-quality-tools" TargetMode="External"/><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hyperlink" Target="https://www.6sigma.us/etc/what-is-ishikawa-fishbone-diagram/" TargetMode="External"/><Relationship Id="rId5" Type="http://schemas.openxmlformats.org/officeDocument/2006/relationships/hyperlink" Target="https://www.mindtools.com/pages/article/newTED_06.htm" TargetMode="External"/><Relationship Id="rId4" Type="http://schemas.openxmlformats.org/officeDocument/2006/relationships/hyperlink" Target="https://www.youtube.com/watch?v=YXZamW4-Ysk"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55.xml"/><Relationship Id="rId4" Type="http://schemas.openxmlformats.org/officeDocument/2006/relationships/image" Target="../media/image14.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92655CB-3481-469A-AEAA-23A0DE3BF45F}"/>
              </a:ext>
            </a:extLst>
          </p:cNvPr>
          <p:cNvSpPr txBox="1">
            <a:spLocks noChangeArrowheads="1"/>
          </p:cNvSpPr>
          <p:nvPr/>
        </p:nvSpPr>
        <p:spPr bwMode="auto">
          <a:xfrm>
            <a:off x="-1" y="1393617"/>
            <a:ext cx="9144001" cy="1701353"/>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0488" tIns="44450" rIns="90488" bIns="4445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ct val="20000"/>
              </a:spcBef>
              <a:buClr>
                <a:srgbClr val="FF0000"/>
              </a:buClr>
              <a:defRPr/>
            </a:pPr>
            <a:r>
              <a:rPr lang="en-US" altLang="en-US" sz="3600" b="1" dirty="0">
                <a:solidFill>
                  <a:srgbClr val="FF0000"/>
                </a:solidFill>
                <a:effectLst>
                  <a:outerShdw blurRad="38100" dist="38100" dir="2700000" algn="tl">
                    <a:srgbClr val="000000">
                      <a:alpha val="43137"/>
                    </a:srgbClr>
                  </a:outerShdw>
                </a:effectLst>
                <a:latin typeface="+mn-lt"/>
              </a:rPr>
              <a:t>Choosing an Improvement Project – Part 1</a:t>
            </a:r>
            <a:br>
              <a:rPr lang="en-US" altLang="en-US" sz="3600" b="1" dirty="0">
                <a:solidFill>
                  <a:srgbClr val="FF0000"/>
                </a:solidFill>
                <a:effectLst>
                  <a:outerShdw blurRad="38100" dist="38100" dir="2700000" algn="tl">
                    <a:srgbClr val="000000">
                      <a:alpha val="43137"/>
                    </a:srgbClr>
                  </a:outerShdw>
                </a:effectLst>
                <a:latin typeface="+mn-lt"/>
              </a:rPr>
            </a:br>
            <a:r>
              <a:rPr lang="en-US" altLang="en-US" sz="3600" b="1" dirty="0">
                <a:solidFill>
                  <a:srgbClr val="FF0000"/>
                </a:solidFill>
                <a:effectLst>
                  <a:outerShdw blurRad="38100" dist="38100" dir="2700000" algn="tl">
                    <a:srgbClr val="000000">
                      <a:alpha val="43137"/>
                    </a:srgbClr>
                  </a:outerShdw>
                </a:effectLst>
                <a:latin typeface="+mn-lt"/>
              </a:rPr>
              <a:t>Part B Webinar Series Presentation</a:t>
            </a:r>
            <a:br>
              <a:rPr lang="en-US" altLang="en-US" sz="3600" b="1" dirty="0">
                <a:solidFill>
                  <a:srgbClr val="FF0000"/>
                </a:solidFill>
                <a:effectLst>
                  <a:outerShdw blurRad="38100" dist="38100" dir="2700000" algn="tl">
                    <a:srgbClr val="000000">
                      <a:alpha val="43137"/>
                    </a:srgbClr>
                  </a:outerShdw>
                </a:effectLst>
                <a:latin typeface="+mn-lt"/>
              </a:rPr>
            </a:br>
            <a:br>
              <a:rPr lang="en-US" altLang="en-US" sz="3600" b="1" dirty="0">
                <a:solidFill>
                  <a:srgbClr val="FF0000"/>
                </a:solidFill>
                <a:effectLst>
                  <a:outerShdw blurRad="38100" dist="38100" dir="2700000" algn="tl">
                    <a:srgbClr val="000000">
                      <a:alpha val="43137"/>
                    </a:srgbClr>
                  </a:outerShdw>
                </a:effectLst>
                <a:latin typeface="+mn-lt"/>
              </a:rPr>
            </a:br>
            <a:endParaRPr lang="en-US" altLang="en-US" sz="3600" kern="0" dirty="0">
              <a:solidFill>
                <a:srgbClr val="FF0000"/>
              </a:solidFill>
              <a:effectLst>
                <a:outerShdw blurRad="38100" dist="38100" dir="2700000" algn="tl">
                  <a:srgbClr val="000000">
                    <a:alpha val="43137"/>
                  </a:srgbClr>
                </a:outerShdw>
              </a:effectLst>
              <a:latin typeface="+mn-lt"/>
            </a:endParaRPr>
          </a:p>
        </p:txBody>
      </p:sp>
      <p:sp>
        <p:nvSpPr>
          <p:cNvPr id="5" name="Subtitle 2">
            <a:extLst>
              <a:ext uri="{FF2B5EF4-FFF2-40B4-BE49-F238E27FC236}">
                <a16:creationId xmlns:a16="http://schemas.microsoft.com/office/drawing/2014/main" id="{A7C4B101-50C0-4A6F-937B-9E066F0B952A}"/>
              </a:ext>
            </a:extLst>
          </p:cNvPr>
          <p:cNvSpPr txBox="1">
            <a:spLocks/>
          </p:cNvSpPr>
          <p:nvPr/>
        </p:nvSpPr>
        <p:spPr>
          <a:xfrm>
            <a:off x="0" y="2724150"/>
            <a:ext cx="9144000" cy="9290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ctr" fontAlgn="auto">
              <a:spcAft>
                <a:spcPts val="0"/>
              </a:spcAft>
              <a:defRPr/>
            </a:pPr>
            <a:r>
              <a:rPr lang="en-US" sz="2800" b="1" dirty="0">
                <a:solidFill>
                  <a:srgbClr val="000000"/>
                </a:solidFill>
                <a:latin typeface="Garamond" panose="02020404030301010803" pitchFamily="18" charset="0"/>
              </a:rPr>
              <a:t>Tue, Aug 31 at 10am ET (1 hour)</a:t>
            </a:r>
          </a:p>
        </p:txBody>
      </p:sp>
    </p:spTree>
    <p:custDataLst>
      <p:tags r:id="rId1"/>
    </p:custDataLst>
    <p:extLst>
      <p:ext uri="{BB962C8B-B14F-4D97-AF65-F5344CB8AC3E}">
        <p14:creationId xmlns:p14="http://schemas.microsoft.com/office/powerpoint/2010/main" val="20678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616788D-CDEF-4B0F-BB7D-1D3E241622DB}"/>
              </a:ext>
            </a:extLst>
          </p:cNvPr>
          <p:cNvSpPr txBox="1">
            <a:spLocks noChangeArrowheads="1"/>
          </p:cNvSpPr>
          <p:nvPr/>
        </p:nvSpPr>
        <p:spPr>
          <a:xfrm>
            <a:off x="266700" y="1104290"/>
            <a:ext cx="8610600" cy="3276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latin typeface="Garamond" panose="02020404030301010803" pitchFamily="18" charset="0"/>
                <a:ea typeface="ＭＳ Ｐゴシック" panose="020B0600070205080204" pitchFamily="34" charset="-128"/>
              </a:rPr>
              <a:t>At the beginning of the year, each Part B program selects one QI project and submits it to the contract manager for review</a:t>
            </a:r>
          </a:p>
          <a:p>
            <a:pPr lvl="1"/>
            <a:r>
              <a:rPr lang="en-US" altLang="en-US" sz="2000" i="1" dirty="0">
                <a:latin typeface="Garamond" panose="02020404030301010803" pitchFamily="18" charset="0"/>
                <a:ea typeface="ＭＳ Ｐゴシック" panose="020B0600070205080204" pitchFamily="34" charset="-128"/>
              </a:rPr>
              <a:t>RW Part B 2021-2022 Annual QI Project Submission Form</a:t>
            </a:r>
            <a:endParaRPr lang="en-US" altLang="en-US" sz="2000" dirty="0">
              <a:latin typeface="Garamond" panose="02020404030301010803" pitchFamily="18" charset="0"/>
              <a:ea typeface="ＭＳ Ｐゴシック" panose="020B0600070205080204" pitchFamily="34" charset="-128"/>
            </a:endParaRPr>
          </a:p>
          <a:p>
            <a:r>
              <a:rPr lang="en-US" altLang="en-US" sz="2000" dirty="0">
                <a:latin typeface="Garamond" panose="02020404030301010803" pitchFamily="18" charset="0"/>
                <a:ea typeface="ＭＳ Ｐゴシック" panose="020B0600070205080204" pitchFamily="34" charset="-128"/>
              </a:rPr>
              <a:t>The Part B program implements the local QI activities and uses the Plan-Do-Study-Act (PDSA) methodology (or other established QI framework)</a:t>
            </a:r>
          </a:p>
          <a:p>
            <a:r>
              <a:rPr lang="en-US" altLang="en-US" sz="2000" dirty="0">
                <a:latin typeface="Garamond" panose="02020404030301010803" pitchFamily="18" charset="0"/>
                <a:ea typeface="ＭＳ Ｐゴシック" panose="020B0600070205080204" pitchFamily="34" charset="-128"/>
              </a:rPr>
              <a:t>The contract manager provides routine assistance </a:t>
            </a:r>
          </a:p>
          <a:p>
            <a:r>
              <a:rPr lang="en-US" altLang="en-US" sz="2000" dirty="0">
                <a:latin typeface="Garamond" panose="02020404030301010803" pitchFamily="18" charset="0"/>
                <a:ea typeface="ＭＳ Ｐゴシック" panose="020B0600070205080204" pitchFamily="34" charset="-128"/>
              </a:rPr>
              <a:t>Service providers who need additional assistance are supported by the Part B QM Team of experts</a:t>
            </a:r>
          </a:p>
        </p:txBody>
      </p:sp>
      <p:sp>
        <p:nvSpPr>
          <p:cNvPr id="3" name="Rectangle 2">
            <a:extLst>
              <a:ext uri="{FF2B5EF4-FFF2-40B4-BE49-F238E27FC236}">
                <a16:creationId xmlns:a16="http://schemas.microsoft.com/office/drawing/2014/main" id="{313B9859-DCCB-45A2-8659-4E36C028B6AE}"/>
              </a:ext>
            </a:extLst>
          </p:cNvPr>
          <p:cNvSpPr txBox="1">
            <a:spLocks noChangeArrowheads="1"/>
          </p:cNvSpPr>
          <p:nvPr/>
        </p:nvSpPr>
        <p:spPr>
          <a:xfrm>
            <a:off x="1143000" y="438150"/>
            <a:ext cx="68580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latin typeface="Garamond" panose="02020404030301010803" pitchFamily="18" charset="0"/>
                <a:ea typeface="ＭＳ Ｐゴシック" panose="020B0600070205080204" pitchFamily="34" charset="-128"/>
              </a:rPr>
              <a:t>QI Project Initiation</a:t>
            </a:r>
          </a:p>
        </p:txBody>
      </p:sp>
    </p:spTree>
    <p:custDataLst>
      <p:tags r:id="rId1"/>
    </p:custDataLst>
    <p:extLst>
      <p:ext uri="{BB962C8B-B14F-4D97-AF65-F5344CB8AC3E}">
        <p14:creationId xmlns:p14="http://schemas.microsoft.com/office/powerpoint/2010/main" val="213228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413491A-3AF8-4F23-A9C0-B6E9AC8D8396}"/>
              </a:ext>
            </a:extLst>
          </p:cNvPr>
          <p:cNvSpPr txBox="1">
            <a:spLocks noChangeArrowheads="1"/>
          </p:cNvSpPr>
          <p:nvPr/>
        </p:nvSpPr>
        <p:spPr>
          <a:xfrm>
            <a:off x="304800" y="1200150"/>
            <a:ext cx="8534400" cy="24955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latin typeface="Garamond" panose="02020404030301010803" pitchFamily="18" charset="0"/>
                <a:ea typeface="ＭＳ Ｐゴシック" panose="020B0600070205080204" pitchFamily="34" charset="-128"/>
              </a:rPr>
              <a:t>All providers are divided up in 3 QI Sharing Groups; each group meets quarterly</a:t>
            </a:r>
          </a:p>
          <a:p>
            <a:r>
              <a:rPr lang="en-US" altLang="en-US" sz="2000" dirty="0">
                <a:latin typeface="Garamond" panose="02020404030301010803" pitchFamily="18" charset="0"/>
                <a:ea typeface="ＭＳ Ｐゴシック" panose="020B0600070205080204" pitchFamily="34" charset="-128"/>
              </a:rPr>
              <a:t>Each year, each service provider is expected to present at least three (3) times using the provided slide template</a:t>
            </a:r>
          </a:p>
          <a:p>
            <a:pPr lvl="1"/>
            <a:r>
              <a:rPr lang="en-US" altLang="en-US" sz="2000" i="1" dirty="0">
                <a:latin typeface="Garamond" panose="02020404030301010803" pitchFamily="18" charset="0"/>
                <a:ea typeface="ＭＳ Ｐゴシック" panose="020B0600070205080204" pitchFamily="34" charset="-128"/>
              </a:rPr>
              <a:t>RW Part B QI Project Update Template</a:t>
            </a:r>
          </a:p>
          <a:p>
            <a:r>
              <a:rPr lang="en-US" altLang="en-US" sz="2000" dirty="0">
                <a:latin typeface="Garamond" panose="02020404030301010803" pitchFamily="18" charset="0"/>
                <a:ea typeface="ＭＳ Ｐゴシック" panose="020B0600070205080204" pitchFamily="34" charset="-128"/>
              </a:rPr>
              <a:t>A QI faculty is assigned for each QI Sharing Group and provides feedback for each presentation using a standardized form</a:t>
            </a:r>
          </a:p>
          <a:p>
            <a:r>
              <a:rPr lang="en-US" altLang="en-US" sz="2000" dirty="0">
                <a:latin typeface="Garamond" panose="02020404030301010803" pitchFamily="18" charset="0"/>
                <a:ea typeface="ＭＳ Ｐゴシック" panose="020B0600070205080204" pitchFamily="34" charset="-128"/>
              </a:rPr>
              <a:t>At the end of each year, each Part B subrecipient submits their annual QI storyboard to reflect their work on their QI project topic</a:t>
            </a:r>
          </a:p>
          <a:p>
            <a:pPr lvl="1"/>
            <a:r>
              <a:rPr lang="en-US" altLang="en-US" sz="2000" i="1" dirty="0">
                <a:latin typeface="Garamond" panose="02020404030301010803" pitchFamily="18" charset="0"/>
                <a:ea typeface="ＭＳ Ｐゴシック" panose="020B0600070205080204" pitchFamily="34" charset="-128"/>
              </a:rPr>
              <a:t>RW Part B QI Project Annual Storyboard Template</a:t>
            </a:r>
          </a:p>
        </p:txBody>
      </p:sp>
      <p:sp>
        <p:nvSpPr>
          <p:cNvPr id="3" name="Rectangle 2">
            <a:extLst>
              <a:ext uri="{FF2B5EF4-FFF2-40B4-BE49-F238E27FC236}">
                <a16:creationId xmlns:a16="http://schemas.microsoft.com/office/drawing/2014/main" id="{E6B91518-3140-4D7F-B262-38296A0EA74B}"/>
              </a:ext>
            </a:extLst>
          </p:cNvPr>
          <p:cNvSpPr txBox="1">
            <a:spLocks noChangeArrowheads="1"/>
          </p:cNvSpPr>
          <p:nvPr/>
        </p:nvSpPr>
        <p:spPr>
          <a:xfrm>
            <a:off x="1143000" y="438150"/>
            <a:ext cx="68580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latin typeface="Garamond" panose="02020404030301010803" pitchFamily="18" charset="0"/>
                <a:ea typeface="ＭＳ Ｐゴシック" panose="020B0600070205080204" pitchFamily="34" charset="-128"/>
              </a:rPr>
              <a:t>QI Project Reporting</a:t>
            </a:r>
          </a:p>
        </p:txBody>
      </p:sp>
    </p:spTree>
    <p:custDataLst>
      <p:tags r:id="rId1"/>
    </p:custDataLst>
    <p:extLst>
      <p:ext uri="{BB962C8B-B14F-4D97-AF65-F5344CB8AC3E}">
        <p14:creationId xmlns:p14="http://schemas.microsoft.com/office/powerpoint/2010/main" val="69548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Garamond" panose="02020404030301010803" pitchFamily="18" charset="0"/>
                <a:cs typeface="Calibri" panose="020F0502020204030204" pitchFamily="34" charset="0"/>
              </a:rPr>
              <a:t>Measurement</a:t>
            </a:r>
            <a:endPar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5858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2F6AC-6440-4616-A196-20DA46D5592A}"/>
              </a:ext>
            </a:extLst>
          </p:cNvPr>
          <p:cNvSpPr>
            <a:spLocks noGrp="1"/>
          </p:cNvSpPr>
          <p:nvPr>
            <p:ph idx="1"/>
          </p:nvPr>
        </p:nvSpPr>
        <p:spPr>
          <a:prstGeom prst="rect">
            <a:avLst/>
          </a:prstGeom>
        </p:spPr>
        <p:txBody>
          <a:bodyPr/>
          <a:lstStyle/>
          <a:p>
            <a:r>
              <a:rPr lang="en-US" sz="2400" dirty="0">
                <a:solidFill>
                  <a:schemeClr val="tx1"/>
                </a:solidFill>
              </a:rPr>
              <a:t>Description – the detailed definition of the measure </a:t>
            </a:r>
          </a:p>
          <a:p>
            <a:r>
              <a:rPr lang="en-US" sz="2400" dirty="0">
                <a:solidFill>
                  <a:schemeClr val="tx1"/>
                </a:solidFill>
              </a:rPr>
              <a:t>Numerator – </a:t>
            </a:r>
            <a:r>
              <a:rPr lang="en-US" sz="2400" dirty="0"/>
              <a:t>signifies the number that meets the specific criteria in the indicator definition</a:t>
            </a:r>
          </a:p>
          <a:p>
            <a:r>
              <a:rPr lang="en-US" sz="2400" dirty="0">
                <a:solidFill>
                  <a:schemeClr val="tx1"/>
                </a:solidFill>
              </a:rPr>
              <a:t>Denominator – the “universe” of who or what your measuring</a:t>
            </a:r>
          </a:p>
          <a:p>
            <a:r>
              <a:rPr lang="en-US" sz="2400" dirty="0">
                <a:solidFill>
                  <a:schemeClr val="tx1"/>
                </a:solidFill>
              </a:rPr>
              <a:t>Exclusions – describes who is </a:t>
            </a:r>
            <a:r>
              <a:rPr lang="en-US" sz="2400" b="1" dirty="0">
                <a:solidFill>
                  <a:schemeClr val="tx1"/>
                </a:solidFill>
              </a:rPr>
              <a:t>not</a:t>
            </a:r>
            <a:r>
              <a:rPr lang="en-US" sz="2400" dirty="0">
                <a:solidFill>
                  <a:schemeClr val="tx1"/>
                </a:solidFill>
              </a:rPr>
              <a:t> in the measurement population</a:t>
            </a:r>
          </a:p>
        </p:txBody>
      </p:sp>
      <p:sp>
        <p:nvSpPr>
          <p:cNvPr id="4" name="Title 1">
            <a:extLst>
              <a:ext uri="{FF2B5EF4-FFF2-40B4-BE49-F238E27FC236}">
                <a16:creationId xmlns:a16="http://schemas.microsoft.com/office/drawing/2014/main" id="{07DB8D01-EB3E-554B-A1C5-8405B9E1D5D2}"/>
              </a:ext>
            </a:extLst>
          </p:cNvPr>
          <p:cNvSpPr txBox="1">
            <a:spLocks/>
          </p:cNvSpPr>
          <p:nvPr/>
        </p:nvSpPr>
        <p:spPr>
          <a:xfrm>
            <a:off x="628650" y="361950"/>
            <a:ext cx="7886700" cy="8671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Arial" panose="020B0604020202020204" pitchFamily="34" charset="0"/>
              </a:defRPr>
            </a:lvl1pPr>
          </a:lstStyle>
          <a:p>
            <a:r>
              <a:rPr lang="en-US" sz="3200" dirty="0"/>
              <a:t>Elements of a Performance Measure</a:t>
            </a:r>
          </a:p>
        </p:txBody>
      </p:sp>
    </p:spTree>
    <p:custDataLst>
      <p:tags r:id="rId1"/>
    </p:custDataLst>
    <p:extLst>
      <p:ext uri="{BB962C8B-B14F-4D97-AF65-F5344CB8AC3E}">
        <p14:creationId xmlns:p14="http://schemas.microsoft.com/office/powerpoint/2010/main" val="82622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FA54-643B-459C-AF7A-55FA6ED6D836}"/>
              </a:ext>
            </a:extLst>
          </p:cNvPr>
          <p:cNvSpPr>
            <a:spLocks noGrp="1"/>
          </p:cNvSpPr>
          <p:nvPr>
            <p:ph type="title"/>
          </p:nvPr>
        </p:nvSpPr>
        <p:spPr>
          <a:xfrm>
            <a:off x="628650" y="361950"/>
            <a:ext cx="7886700" cy="867103"/>
          </a:xfrm>
        </p:spPr>
        <p:txBody>
          <a:bodyPr>
            <a:noAutofit/>
          </a:bodyPr>
          <a:lstStyle/>
          <a:p>
            <a:r>
              <a:rPr lang="en-US" sz="3200" dirty="0"/>
              <a:t>Example of a Good Measure</a:t>
            </a:r>
            <a:br>
              <a:rPr lang="en-US" sz="3200" dirty="0"/>
            </a:br>
            <a:r>
              <a:rPr lang="en-US" sz="3200" dirty="0"/>
              <a:t>HIV/AIDS Bureau Viral Suppression Measure*</a:t>
            </a:r>
          </a:p>
        </p:txBody>
      </p:sp>
      <p:sp>
        <p:nvSpPr>
          <p:cNvPr id="3" name="Content Placeholder 2">
            <a:extLst>
              <a:ext uri="{FF2B5EF4-FFF2-40B4-BE49-F238E27FC236}">
                <a16:creationId xmlns:a16="http://schemas.microsoft.com/office/drawing/2014/main" id="{3E011241-877B-41F7-B970-75CC51A5CA2E}"/>
              </a:ext>
            </a:extLst>
          </p:cNvPr>
          <p:cNvSpPr>
            <a:spLocks noGrp="1"/>
          </p:cNvSpPr>
          <p:nvPr>
            <p:ph idx="1"/>
          </p:nvPr>
        </p:nvSpPr>
        <p:spPr>
          <a:xfrm>
            <a:off x="428625" y="1557713"/>
            <a:ext cx="8286750" cy="2779760"/>
          </a:xfrm>
        </p:spPr>
        <p:txBody>
          <a:bodyPr>
            <a:noAutofit/>
          </a:bodyPr>
          <a:lstStyle/>
          <a:p>
            <a:r>
              <a:rPr lang="en-US" sz="2000" dirty="0"/>
              <a:t>Description: Percentage of patients, regardless of age, with a diagnosis of HIV with a HIV viral load less than 200 copies/ml at last viral load test during the measurement year. </a:t>
            </a:r>
          </a:p>
          <a:p>
            <a:r>
              <a:rPr lang="en-US" sz="2000" dirty="0"/>
              <a:t>Numerator: Number of patients in the denominator with a HIV viral load less than 200 copies/ml at last HIV viral load test during the measurement year </a:t>
            </a:r>
          </a:p>
          <a:p>
            <a:r>
              <a:rPr lang="en-US" sz="2000" dirty="0"/>
              <a:t>Denominator: Number of patients, regardless of age, with a diagnosis of HIV with at least one medical visit in the measurement year</a:t>
            </a:r>
          </a:p>
          <a:p>
            <a:r>
              <a:rPr lang="en-US" sz="2000" dirty="0"/>
              <a:t>Exclusions:  None</a:t>
            </a:r>
          </a:p>
        </p:txBody>
      </p:sp>
      <p:sp>
        <p:nvSpPr>
          <p:cNvPr id="4" name="TextBox 3">
            <a:extLst>
              <a:ext uri="{FF2B5EF4-FFF2-40B4-BE49-F238E27FC236}">
                <a16:creationId xmlns:a16="http://schemas.microsoft.com/office/drawing/2014/main" id="{9AC8CD0A-59BE-48A2-A0F2-5DA1D7CAB8BE}"/>
              </a:ext>
            </a:extLst>
          </p:cNvPr>
          <p:cNvSpPr txBox="1"/>
          <p:nvPr/>
        </p:nvSpPr>
        <p:spPr>
          <a:xfrm>
            <a:off x="381000" y="4666134"/>
            <a:ext cx="7429500" cy="230832"/>
          </a:xfrm>
          <a:prstGeom prst="rect">
            <a:avLst/>
          </a:prstGeom>
          <a:noFill/>
        </p:spPr>
        <p:txBody>
          <a:bodyPr wrap="square" rtlCol="0">
            <a:spAutoFit/>
          </a:bodyPr>
          <a:lstStyle/>
          <a:p>
            <a:pPr defTabSz="685800">
              <a:defRPr/>
            </a:pPr>
            <a:r>
              <a:rPr lang="en-US" sz="900" dirty="0">
                <a:solidFill>
                  <a:prstClr val="black"/>
                </a:solidFill>
                <a:latin typeface="Garamond" panose="02020404030301010803" pitchFamily="18" charset="0"/>
              </a:rPr>
              <a:t>* https://hab.hrsa.gov/sites/default/files/hab/clinical-quality-management/coremeasures.pdf</a:t>
            </a:r>
            <a:endParaRPr lang="en-US" sz="1350" dirty="0">
              <a:solidFill>
                <a:prstClr val="black"/>
              </a:solidFill>
              <a:latin typeface="Garamond" panose="02020404030301010803" pitchFamily="18" charset="0"/>
            </a:endParaRPr>
          </a:p>
        </p:txBody>
      </p:sp>
    </p:spTree>
    <p:custDataLst>
      <p:tags r:id="rId1"/>
    </p:custDataLst>
    <p:extLst>
      <p:ext uri="{BB962C8B-B14F-4D97-AF65-F5344CB8AC3E}">
        <p14:creationId xmlns:p14="http://schemas.microsoft.com/office/powerpoint/2010/main" val="336086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5"/>
            <a:ext cx="8229600" cy="857250"/>
          </a:xfrm>
        </p:spPr>
        <p:txBody>
          <a:bodyPr>
            <a:normAutofit/>
          </a:bodyPr>
          <a:lstStyle/>
          <a:p>
            <a:r>
              <a:rPr lang="en-US" sz="3600" dirty="0"/>
              <a:t>Process Measures</a:t>
            </a:r>
          </a:p>
        </p:txBody>
      </p:sp>
      <p:sp>
        <p:nvSpPr>
          <p:cNvPr id="3" name="Content Placeholder 2"/>
          <p:cNvSpPr>
            <a:spLocks noGrp="1"/>
          </p:cNvSpPr>
          <p:nvPr>
            <p:ph idx="1"/>
          </p:nvPr>
        </p:nvSpPr>
        <p:spPr/>
        <p:txBody>
          <a:bodyPr>
            <a:normAutofit/>
          </a:bodyPr>
          <a:lstStyle/>
          <a:p>
            <a:r>
              <a:rPr lang="en-US" sz="2400" dirty="0"/>
              <a:t>Process measures count things</a:t>
            </a:r>
            <a:r>
              <a:rPr lang="en-US" sz="2400" dirty="0">
                <a:solidFill>
                  <a:srgbClr val="FF00FF"/>
                </a:solidFill>
              </a:rPr>
              <a:t>		</a:t>
            </a:r>
          </a:p>
          <a:p>
            <a:pPr lvl="1"/>
            <a:r>
              <a:rPr lang="en-US" sz="2000" dirty="0"/>
              <a:t>Number of clients seen daily at an agency</a:t>
            </a:r>
          </a:p>
          <a:p>
            <a:pPr lvl="1"/>
            <a:r>
              <a:rPr lang="en-US" sz="2000" dirty="0"/>
              <a:t>How many people visited the pharmacist </a:t>
            </a:r>
          </a:p>
          <a:p>
            <a:pPr lvl="1"/>
            <a:r>
              <a:rPr lang="en-US" sz="2000" dirty="0"/>
              <a:t>How long does it take to complete an intake</a:t>
            </a:r>
          </a:p>
          <a:p>
            <a:r>
              <a:rPr lang="en-US" sz="2400" dirty="0"/>
              <a:t>Measuring processes are helpful in:</a:t>
            </a:r>
          </a:p>
          <a:p>
            <a:pPr lvl="1"/>
            <a:r>
              <a:rPr lang="en-US" sz="2000" dirty="0"/>
              <a:t>Making a system more efficient</a:t>
            </a:r>
          </a:p>
          <a:p>
            <a:pPr lvl="1"/>
            <a:r>
              <a:rPr lang="en-US" sz="2000" dirty="0"/>
              <a:t>Looking at how many people you serve to see if you need more staff</a:t>
            </a:r>
          </a:p>
          <a:p>
            <a:pPr lvl="1"/>
            <a:r>
              <a:rPr lang="en-US" sz="2000" dirty="0"/>
              <a:t>How easy or hard you make it on your clients to access your services</a:t>
            </a:r>
          </a:p>
        </p:txBody>
      </p:sp>
    </p:spTree>
    <p:custDataLst>
      <p:tags r:id="rId1"/>
    </p:custDataLst>
    <p:extLst>
      <p:ext uri="{BB962C8B-B14F-4D97-AF65-F5344CB8AC3E}">
        <p14:creationId xmlns:p14="http://schemas.microsoft.com/office/powerpoint/2010/main" val="44587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57250"/>
          </a:xfrm>
        </p:spPr>
        <p:txBody>
          <a:bodyPr>
            <a:normAutofit/>
          </a:bodyPr>
          <a:lstStyle/>
          <a:p>
            <a:r>
              <a:rPr lang="en-US" sz="3600" dirty="0"/>
              <a:t>Outcome Measures</a:t>
            </a:r>
          </a:p>
        </p:txBody>
      </p:sp>
      <p:sp>
        <p:nvSpPr>
          <p:cNvPr id="3" name="Content Placeholder 2"/>
          <p:cNvSpPr>
            <a:spLocks noGrp="1"/>
          </p:cNvSpPr>
          <p:nvPr>
            <p:ph idx="1"/>
          </p:nvPr>
        </p:nvSpPr>
        <p:spPr/>
        <p:txBody>
          <a:bodyPr>
            <a:noAutofit/>
          </a:bodyPr>
          <a:lstStyle/>
          <a:p>
            <a:r>
              <a:rPr lang="en-US" sz="2000" dirty="0"/>
              <a:t>An outcome measure looks at the effect of an action taken or result of something</a:t>
            </a:r>
          </a:p>
          <a:p>
            <a:pPr lvl="1"/>
            <a:r>
              <a:rPr lang="en-US" sz="1800" dirty="0"/>
              <a:t>A Part B legal service provider represented a PWH in housing court and prevented an eviction</a:t>
            </a:r>
          </a:p>
          <a:p>
            <a:pPr lvl="1"/>
            <a:r>
              <a:rPr lang="en-US" sz="1800" dirty="0"/>
              <a:t>Surgical errors that lead to patient death</a:t>
            </a:r>
          </a:p>
          <a:p>
            <a:r>
              <a:rPr lang="en-US" sz="2000" dirty="0"/>
              <a:t>Outcome measures are the result of an action</a:t>
            </a:r>
            <a:endParaRPr lang="en-US" sz="2000" dirty="0">
              <a:highlight>
                <a:srgbClr val="FFFF00"/>
              </a:highlight>
            </a:endParaRPr>
          </a:p>
          <a:p>
            <a:pPr lvl="1"/>
            <a:r>
              <a:rPr lang="en-US" sz="1800" dirty="0"/>
              <a:t>Both are equally important in quality improvement</a:t>
            </a:r>
          </a:p>
          <a:p>
            <a:pPr lvl="1"/>
            <a:r>
              <a:rPr lang="en-US" sz="1800" dirty="0"/>
              <a:t>The measure then provides useful data to guide our improvement work </a:t>
            </a:r>
          </a:p>
        </p:txBody>
      </p:sp>
    </p:spTree>
    <p:custDataLst>
      <p:tags r:id="rId1"/>
    </p:custDataLst>
    <p:extLst>
      <p:ext uri="{BB962C8B-B14F-4D97-AF65-F5344CB8AC3E}">
        <p14:creationId xmlns:p14="http://schemas.microsoft.com/office/powerpoint/2010/main" val="3311493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Model for Improvement</a:t>
            </a:r>
          </a:p>
        </p:txBody>
      </p:sp>
    </p:spTree>
    <p:custDataLst>
      <p:tags r:id="rId1"/>
    </p:custDataLst>
    <p:extLst>
      <p:ext uri="{BB962C8B-B14F-4D97-AF65-F5344CB8AC3E}">
        <p14:creationId xmlns:p14="http://schemas.microsoft.com/office/powerpoint/2010/main" val="606842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1E40-F52C-4FC0-9649-69CAE482F76E}"/>
              </a:ext>
            </a:extLst>
          </p:cNvPr>
          <p:cNvSpPr>
            <a:spLocks noGrp="1"/>
          </p:cNvSpPr>
          <p:nvPr>
            <p:ph type="title"/>
          </p:nvPr>
        </p:nvSpPr>
        <p:spPr>
          <a:xfrm>
            <a:off x="457200" y="285750"/>
            <a:ext cx="8229600" cy="857250"/>
          </a:xfrm>
        </p:spPr>
        <p:txBody>
          <a:bodyPr>
            <a:normAutofit/>
          </a:bodyPr>
          <a:lstStyle/>
          <a:p>
            <a:r>
              <a:rPr lang="en-US" sz="3600" dirty="0"/>
              <a:t>The Model For Improvement*</a:t>
            </a:r>
          </a:p>
        </p:txBody>
      </p:sp>
      <p:sp>
        <p:nvSpPr>
          <p:cNvPr id="3" name="Content Placeholder 2">
            <a:extLst>
              <a:ext uri="{FF2B5EF4-FFF2-40B4-BE49-F238E27FC236}">
                <a16:creationId xmlns:a16="http://schemas.microsoft.com/office/drawing/2014/main" id="{828C6968-7305-4FAC-AA30-8874AA78726E}"/>
              </a:ext>
            </a:extLst>
          </p:cNvPr>
          <p:cNvSpPr>
            <a:spLocks noGrp="1"/>
          </p:cNvSpPr>
          <p:nvPr>
            <p:ph idx="1"/>
          </p:nvPr>
        </p:nvSpPr>
        <p:spPr/>
        <p:txBody>
          <a:bodyPr>
            <a:noAutofit/>
          </a:bodyPr>
          <a:lstStyle/>
          <a:p>
            <a:r>
              <a:rPr lang="en-US" sz="2400" dirty="0"/>
              <a:t>Improvement is about learning</a:t>
            </a:r>
          </a:p>
          <a:p>
            <a:pPr lvl="1"/>
            <a:r>
              <a:rPr lang="en-US" sz="2000" dirty="0"/>
              <a:t>Trial and error – thoughtful planning and testing</a:t>
            </a:r>
          </a:p>
          <a:p>
            <a:pPr lvl="1"/>
            <a:r>
              <a:rPr lang="en-US" sz="2000" dirty="0"/>
              <a:t>Improvements require change, but not all changes will lead to an improvement</a:t>
            </a:r>
          </a:p>
          <a:p>
            <a:r>
              <a:rPr lang="en-US" sz="2400" dirty="0"/>
              <a:t>Measure your progress</a:t>
            </a:r>
          </a:p>
          <a:p>
            <a:pPr lvl="1"/>
            <a:r>
              <a:rPr lang="en-US" sz="2000" dirty="0"/>
              <a:t>Only data can tell you if improvements have been realized</a:t>
            </a:r>
          </a:p>
          <a:p>
            <a:pPr lvl="1"/>
            <a:r>
              <a:rPr lang="en-US" sz="2000" dirty="0"/>
              <a:t>Measurement must be integrated into daily routines</a:t>
            </a:r>
          </a:p>
          <a:p>
            <a:r>
              <a:rPr lang="en-US" sz="2400" dirty="0"/>
              <a:t>Structured methodologies lead to reproducible results</a:t>
            </a:r>
          </a:p>
        </p:txBody>
      </p:sp>
      <p:sp>
        <p:nvSpPr>
          <p:cNvPr id="4" name="TextBox 3">
            <a:extLst>
              <a:ext uri="{FF2B5EF4-FFF2-40B4-BE49-F238E27FC236}">
                <a16:creationId xmlns:a16="http://schemas.microsoft.com/office/drawing/2014/main" id="{FA90FECE-AA51-4832-9D1A-12202A58B447}"/>
              </a:ext>
            </a:extLst>
          </p:cNvPr>
          <p:cNvSpPr txBox="1"/>
          <p:nvPr/>
        </p:nvSpPr>
        <p:spPr>
          <a:xfrm>
            <a:off x="457200" y="4629150"/>
            <a:ext cx="6096000" cy="307777"/>
          </a:xfrm>
          <a:prstGeom prst="rect">
            <a:avLst/>
          </a:prstGeom>
          <a:noFill/>
        </p:spPr>
        <p:txBody>
          <a:bodyPr wrap="square" rtlCol="0">
            <a:spAutoFit/>
          </a:bodyPr>
          <a:lstStyle/>
          <a:p>
            <a:r>
              <a:rPr lang="en-US" sz="1400" dirty="0">
                <a:latin typeface="Garamond" panose="02020404030301010803" pitchFamily="18" charset="0"/>
              </a:rPr>
              <a:t>*Developed by Associates for Process Improvement </a:t>
            </a:r>
          </a:p>
        </p:txBody>
      </p:sp>
    </p:spTree>
    <p:custDataLst>
      <p:tags r:id="rId1"/>
    </p:custDataLst>
    <p:extLst>
      <p:ext uri="{BB962C8B-B14F-4D97-AF65-F5344CB8AC3E}">
        <p14:creationId xmlns:p14="http://schemas.microsoft.com/office/powerpoint/2010/main" val="989466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260"/>
            <a:ext cx="8229600" cy="857250"/>
          </a:xfrm>
        </p:spPr>
        <p:txBody>
          <a:bodyPr>
            <a:normAutofit/>
          </a:bodyPr>
          <a:lstStyle/>
          <a:p>
            <a:r>
              <a:rPr lang="en-US" sz="3600" dirty="0"/>
              <a:t>The Model for Improvement</a:t>
            </a:r>
          </a:p>
        </p:txBody>
      </p:sp>
      <p:sp>
        <p:nvSpPr>
          <p:cNvPr id="5" name="TextBox 4"/>
          <p:cNvSpPr txBox="1"/>
          <p:nvPr/>
        </p:nvSpPr>
        <p:spPr>
          <a:xfrm>
            <a:off x="1778080" y="3193758"/>
            <a:ext cx="1753553" cy="738664"/>
          </a:xfrm>
          <a:prstGeom prst="rect">
            <a:avLst/>
          </a:prstGeom>
          <a:noFill/>
          <a:ln>
            <a:solidFill>
              <a:schemeClr val="tx1"/>
            </a:solidFill>
          </a:ln>
        </p:spPr>
        <p:txBody>
          <a:bodyPr wrap="square" rtlCol="0">
            <a:spAutoFit/>
          </a:bodyPr>
          <a:lstStyle/>
          <a:p>
            <a:pPr algn="ctr" defTabSz="685800">
              <a:defRPr/>
            </a:pPr>
            <a:endParaRPr lang="en-US" sz="750" dirty="0">
              <a:solidFill>
                <a:prstClr val="black"/>
              </a:solidFill>
              <a:latin typeface="Garamond" panose="02020404030301010803" pitchFamily="18" charset="0"/>
            </a:endParaRPr>
          </a:p>
          <a:p>
            <a:pPr algn="ctr" defTabSz="685800">
              <a:defRPr/>
            </a:pPr>
            <a:r>
              <a:rPr lang="en-US" sz="1350" dirty="0">
                <a:solidFill>
                  <a:prstClr val="black"/>
                </a:solidFill>
                <a:latin typeface="Garamond" panose="02020404030301010803" pitchFamily="18" charset="0"/>
              </a:rPr>
              <a:t>What are we trying to accomplish?</a:t>
            </a:r>
          </a:p>
          <a:p>
            <a:pPr defTabSz="685800">
              <a:defRPr/>
            </a:pPr>
            <a:endParaRPr lang="en-US" sz="750" dirty="0">
              <a:solidFill>
                <a:prstClr val="black"/>
              </a:solidFill>
              <a:latin typeface="Garamond" panose="02020404030301010803" pitchFamily="18" charset="0"/>
            </a:endParaRPr>
          </a:p>
        </p:txBody>
      </p:sp>
      <p:sp>
        <p:nvSpPr>
          <p:cNvPr id="6" name="TextBox 5"/>
          <p:cNvSpPr txBox="1"/>
          <p:nvPr/>
        </p:nvSpPr>
        <p:spPr>
          <a:xfrm>
            <a:off x="3863882" y="2281929"/>
            <a:ext cx="1753553" cy="715581"/>
          </a:xfrm>
          <a:prstGeom prst="rect">
            <a:avLst/>
          </a:prstGeom>
          <a:noFill/>
          <a:ln>
            <a:solidFill>
              <a:schemeClr val="tx1"/>
            </a:solidFill>
          </a:ln>
        </p:spPr>
        <p:txBody>
          <a:bodyPr wrap="square" rtlCol="0">
            <a:spAutoFit/>
          </a:bodyPr>
          <a:lstStyle/>
          <a:p>
            <a:pPr algn="ctr" defTabSz="685800">
              <a:defRPr/>
            </a:pPr>
            <a:r>
              <a:rPr lang="en-US" sz="1350" dirty="0">
                <a:solidFill>
                  <a:prstClr val="black"/>
                </a:solidFill>
                <a:latin typeface="Garamond" panose="02020404030301010803" pitchFamily="18" charset="0"/>
              </a:rPr>
              <a:t>How will we know a change is an improvement?</a:t>
            </a:r>
          </a:p>
        </p:txBody>
      </p:sp>
      <p:sp>
        <p:nvSpPr>
          <p:cNvPr id="7" name="TextBox 6"/>
          <p:cNvSpPr txBox="1"/>
          <p:nvPr/>
        </p:nvSpPr>
        <p:spPr>
          <a:xfrm>
            <a:off x="5775960" y="1383754"/>
            <a:ext cx="1753553" cy="715581"/>
          </a:xfrm>
          <a:prstGeom prst="rect">
            <a:avLst/>
          </a:prstGeom>
          <a:noFill/>
          <a:ln>
            <a:solidFill>
              <a:schemeClr val="tx1"/>
            </a:solidFill>
          </a:ln>
        </p:spPr>
        <p:txBody>
          <a:bodyPr wrap="square" rtlCol="0">
            <a:spAutoFit/>
          </a:bodyPr>
          <a:lstStyle/>
          <a:p>
            <a:pPr algn="ctr" defTabSz="685800">
              <a:defRPr/>
            </a:pPr>
            <a:r>
              <a:rPr lang="en-US" sz="1350" dirty="0">
                <a:solidFill>
                  <a:prstClr val="black"/>
                </a:solidFill>
                <a:latin typeface="Garamond" panose="02020404030301010803" pitchFamily="18" charset="0"/>
              </a:rPr>
              <a:t>What change can we make that will result in improvement?</a:t>
            </a:r>
          </a:p>
        </p:txBody>
      </p:sp>
      <p:cxnSp>
        <p:nvCxnSpPr>
          <p:cNvPr id="9" name="Straight Connector 8"/>
          <p:cNvCxnSpPr/>
          <p:nvPr/>
        </p:nvCxnSpPr>
        <p:spPr>
          <a:xfrm>
            <a:off x="1614489" y="4019309"/>
            <a:ext cx="2080736" cy="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95225" y="3091888"/>
            <a:ext cx="2090870" cy="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75961" y="2155786"/>
            <a:ext cx="1872386" cy="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95224" y="3100568"/>
            <a:ext cx="0" cy="9274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86094" y="2155786"/>
            <a:ext cx="0" cy="94478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14487" y="4116204"/>
            <a:ext cx="1753553" cy="300082"/>
          </a:xfrm>
          <a:prstGeom prst="rect">
            <a:avLst/>
          </a:prstGeom>
          <a:noFill/>
        </p:spPr>
        <p:txBody>
          <a:bodyPr wrap="square" rtlCol="0">
            <a:spAutoFit/>
          </a:bodyPr>
          <a:lstStyle/>
          <a:p>
            <a:pPr algn="ctr" defTabSz="685800">
              <a:defRPr/>
            </a:pPr>
            <a:r>
              <a:rPr lang="en-US" sz="1350" dirty="0">
                <a:solidFill>
                  <a:prstClr val="black"/>
                </a:solidFill>
                <a:latin typeface="Garamond" panose="02020404030301010803" pitchFamily="18" charset="0"/>
              </a:rPr>
              <a:t>Step 1</a:t>
            </a:r>
          </a:p>
        </p:txBody>
      </p:sp>
      <p:sp>
        <p:nvSpPr>
          <p:cNvPr id="20" name="TextBox 19"/>
          <p:cNvSpPr txBox="1"/>
          <p:nvPr/>
        </p:nvSpPr>
        <p:spPr>
          <a:xfrm>
            <a:off x="3863882" y="3156797"/>
            <a:ext cx="1753553" cy="300082"/>
          </a:xfrm>
          <a:prstGeom prst="rect">
            <a:avLst/>
          </a:prstGeom>
          <a:noFill/>
        </p:spPr>
        <p:txBody>
          <a:bodyPr wrap="square" rtlCol="0">
            <a:spAutoFit/>
          </a:bodyPr>
          <a:lstStyle/>
          <a:p>
            <a:pPr algn="ctr" defTabSz="685800">
              <a:defRPr/>
            </a:pPr>
            <a:r>
              <a:rPr lang="en-US" sz="1350" dirty="0">
                <a:solidFill>
                  <a:prstClr val="black"/>
                </a:solidFill>
                <a:latin typeface="Garamond" panose="02020404030301010803" pitchFamily="18" charset="0"/>
              </a:rPr>
              <a:t>Step 2</a:t>
            </a:r>
          </a:p>
        </p:txBody>
      </p:sp>
      <p:sp>
        <p:nvSpPr>
          <p:cNvPr id="21" name="TextBox 20"/>
          <p:cNvSpPr txBox="1"/>
          <p:nvPr/>
        </p:nvSpPr>
        <p:spPr>
          <a:xfrm>
            <a:off x="5775960" y="2198776"/>
            <a:ext cx="1753553" cy="300082"/>
          </a:xfrm>
          <a:prstGeom prst="rect">
            <a:avLst/>
          </a:prstGeom>
          <a:noFill/>
        </p:spPr>
        <p:txBody>
          <a:bodyPr wrap="square" rtlCol="0">
            <a:spAutoFit/>
          </a:bodyPr>
          <a:lstStyle/>
          <a:p>
            <a:pPr algn="ctr" defTabSz="685800">
              <a:defRPr/>
            </a:pPr>
            <a:r>
              <a:rPr lang="en-US" sz="1350" dirty="0">
                <a:solidFill>
                  <a:prstClr val="black"/>
                </a:solidFill>
                <a:latin typeface="Garamond" panose="02020404030301010803" pitchFamily="18" charset="0"/>
              </a:rPr>
              <a:t>Step 3</a:t>
            </a:r>
          </a:p>
        </p:txBody>
      </p:sp>
    </p:spTree>
    <p:custDataLst>
      <p:tags r:id="rId1"/>
    </p:custDataLst>
    <p:extLst>
      <p:ext uri="{BB962C8B-B14F-4D97-AF65-F5344CB8AC3E}">
        <p14:creationId xmlns:p14="http://schemas.microsoft.com/office/powerpoint/2010/main" val="174458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00A25B9-76B2-45A1-AC08-558023D0007D}"/>
              </a:ext>
            </a:extLst>
          </p:cNvPr>
          <p:cNvSpPr txBox="1">
            <a:spLocks/>
          </p:cNvSpPr>
          <p:nvPr/>
        </p:nvSpPr>
        <p:spPr>
          <a:xfrm>
            <a:off x="584201" y="425087"/>
            <a:ext cx="7975600" cy="590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rPr>
              <a:t>Introductions</a:t>
            </a:r>
          </a:p>
        </p:txBody>
      </p:sp>
      <p:pic>
        <p:nvPicPr>
          <p:cNvPr id="3" name="Picture 2">
            <a:extLst>
              <a:ext uri="{FF2B5EF4-FFF2-40B4-BE49-F238E27FC236}">
                <a16:creationId xmlns:a16="http://schemas.microsoft.com/office/drawing/2014/main" id="{0060C640-11FB-4EBE-9D40-3D94C1786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0200" y="971550"/>
            <a:ext cx="3429000" cy="3429000"/>
          </a:xfrm>
          <a:prstGeom prst="rect">
            <a:avLst/>
          </a:prstGeom>
        </p:spPr>
      </p:pic>
      <p:sp>
        <p:nvSpPr>
          <p:cNvPr id="4" name="Content Placeholder 9">
            <a:extLst>
              <a:ext uri="{FF2B5EF4-FFF2-40B4-BE49-F238E27FC236}">
                <a16:creationId xmlns:a16="http://schemas.microsoft.com/office/drawing/2014/main" id="{C985A136-9AE1-4182-89BE-63983020C487}"/>
              </a:ext>
            </a:extLst>
          </p:cNvPr>
          <p:cNvSpPr txBox="1">
            <a:spLocks/>
          </p:cNvSpPr>
          <p:nvPr/>
        </p:nvSpPr>
        <p:spPr>
          <a:xfrm>
            <a:off x="304800" y="1486344"/>
            <a:ext cx="5105400" cy="29142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latin typeface="Garamond" panose="02020404030301010803" pitchFamily="18" charset="0"/>
              </a:rPr>
              <a:t>Please share your name, agency, and one expectation for this training in the chat</a:t>
            </a:r>
            <a:endParaRPr lang="en-US" sz="2800" dirty="0"/>
          </a:p>
        </p:txBody>
      </p:sp>
    </p:spTree>
    <p:custDataLst>
      <p:tags r:id="rId1"/>
    </p:custDataLst>
    <p:extLst>
      <p:ext uri="{BB962C8B-B14F-4D97-AF65-F5344CB8AC3E}">
        <p14:creationId xmlns:p14="http://schemas.microsoft.com/office/powerpoint/2010/main" val="252925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FE00-E904-4B9F-9629-CC00BC9996D3}"/>
              </a:ext>
            </a:extLst>
          </p:cNvPr>
          <p:cNvSpPr>
            <a:spLocks noGrp="1"/>
          </p:cNvSpPr>
          <p:nvPr>
            <p:ph type="title"/>
          </p:nvPr>
        </p:nvSpPr>
        <p:spPr>
          <a:xfrm>
            <a:off x="457200" y="469900"/>
            <a:ext cx="8229600" cy="857250"/>
          </a:xfrm>
        </p:spPr>
        <p:txBody>
          <a:bodyPr>
            <a:noAutofit/>
          </a:bodyPr>
          <a:lstStyle/>
          <a:p>
            <a:r>
              <a:rPr lang="en-US" sz="3200" dirty="0"/>
              <a:t>Model For Improvement</a:t>
            </a:r>
            <a:br>
              <a:rPr lang="en-US" sz="3200" dirty="0"/>
            </a:br>
            <a:r>
              <a:rPr lang="en-US" sz="3200" dirty="0"/>
              <a:t>Step 1: What are we trying to accomplish?</a:t>
            </a:r>
          </a:p>
        </p:txBody>
      </p:sp>
      <p:sp>
        <p:nvSpPr>
          <p:cNvPr id="3" name="Content Placeholder 2">
            <a:extLst>
              <a:ext uri="{FF2B5EF4-FFF2-40B4-BE49-F238E27FC236}">
                <a16:creationId xmlns:a16="http://schemas.microsoft.com/office/drawing/2014/main" id="{53B5956C-326A-4F13-98E0-1DE2FA082F12}"/>
              </a:ext>
            </a:extLst>
          </p:cNvPr>
          <p:cNvSpPr>
            <a:spLocks noGrp="1"/>
          </p:cNvSpPr>
          <p:nvPr>
            <p:ph idx="1"/>
          </p:nvPr>
        </p:nvSpPr>
        <p:spPr>
          <a:xfrm>
            <a:off x="457200" y="1463675"/>
            <a:ext cx="8229600" cy="3394075"/>
          </a:xfrm>
        </p:spPr>
        <p:txBody>
          <a:bodyPr>
            <a:noAutofit/>
          </a:bodyPr>
          <a:lstStyle/>
          <a:p>
            <a:r>
              <a:rPr lang="en-US" sz="2400" dirty="0"/>
              <a:t>You have analyzed your data and decided on what you want to improve</a:t>
            </a:r>
          </a:p>
          <a:p>
            <a:r>
              <a:rPr lang="en-US" sz="2400" dirty="0"/>
              <a:t>Your focus is expressed as an Aim Statement</a:t>
            </a:r>
          </a:p>
          <a:p>
            <a:pPr lvl="1"/>
            <a:r>
              <a:rPr lang="en-US" sz="2000" dirty="0"/>
              <a:t>The Aim Statement has a specific target and a time frame in which you will meet the target</a:t>
            </a:r>
          </a:p>
          <a:p>
            <a:pPr lvl="1"/>
            <a:r>
              <a:rPr lang="en-US" sz="2000" dirty="0"/>
              <a:t>Data are critical elements in developing the Aim Statement</a:t>
            </a:r>
          </a:p>
        </p:txBody>
      </p:sp>
    </p:spTree>
    <p:custDataLst>
      <p:tags r:id="rId1"/>
    </p:custDataLst>
    <p:extLst>
      <p:ext uri="{BB962C8B-B14F-4D97-AF65-F5344CB8AC3E}">
        <p14:creationId xmlns:p14="http://schemas.microsoft.com/office/powerpoint/2010/main" val="4139671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4353-4D4F-453F-9619-F87881F232B5}"/>
              </a:ext>
            </a:extLst>
          </p:cNvPr>
          <p:cNvSpPr>
            <a:spLocks noGrp="1"/>
          </p:cNvSpPr>
          <p:nvPr>
            <p:ph type="title"/>
          </p:nvPr>
        </p:nvSpPr>
        <p:spPr>
          <a:xfrm>
            <a:off x="457200" y="698500"/>
            <a:ext cx="8229600" cy="857250"/>
          </a:xfrm>
        </p:spPr>
        <p:txBody>
          <a:bodyPr>
            <a:noAutofit/>
          </a:bodyPr>
          <a:lstStyle/>
          <a:p>
            <a:r>
              <a:rPr lang="en-US" sz="3200" dirty="0"/>
              <a:t>Model For Improvement</a:t>
            </a:r>
            <a:br>
              <a:rPr lang="en-US" sz="3200" dirty="0"/>
            </a:br>
            <a:r>
              <a:rPr lang="en-US" sz="3200" dirty="0"/>
              <a:t>Step 1: What are we trying to accomplish?</a:t>
            </a:r>
            <a:br>
              <a:rPr lang="en-US" sz="3200" dirty="0"/>
            </a:br>
            <a:r>
              <a:rPr lang="en-US" sz="3200" dirty="0"/>
              <a:t>Building the Aim Statement</a:t>
            </a:r>
          </a:p>
        </p:txBody>
      </p:sp>
      <p:sp>
        <p:nvSpPr>
          <p:cNvPr id="3" name="Content Placeholder 2">
            <a:extLst>
              <a:ext uri="{FF2B5EF4-FFF2-40B4-BE49-F238E27FC236}">
                <a16:creationId xmlns:a16="http://schemas.microsoft.com/office/drawing/2014/main" id="{1D2FF9B2-9436-4129-A530-73B82C7FDF25}"/>
              </a:ext>
            </a:extLst>
          </p:cNvPr>
          <p:cNvSpPr>
            <a:spLocks noGrp="1"/>
          </p:cNvSpPr>
          <p:nvPr>
            <p:ph idx="1"/>
          </p:nvPr>
        </p:nvSpPr>
        <p:spPr>
          <a:xfrm>
            <a:off x="457200" y="2038350"/>
            <a:ext cx="8229600" cy="2587625"/>
          </a:xfrm>
        </p:spPr>
        <p:txBody>
          <a:bodyPr>
            <a:normAutofit/>
          </a:bodyPr>
          <a:lstStyle/>
          <a:p>
            <a:pPr marL="0" indent="0">
              <a:buNone/>
            </a:pPr>
            <a:r>
              <a:rPr lang="en-US" sz="2400" dirty="0"/>
              <a:t>Use a template to build your Aim Statement</a:t>
            </a:r>
          </a:p>
          <a:p>
            <a:pPr lvl="1">
              <a:lnSpc>
                <a:spcPct val="100000"/>
              </a:lnSpc>
            </a:pPr>
            <a:r>
              <a:rPr lang="en-US" sz="1600" dirty="0"/>
              <a:t>[Organization name] seeks to [increase or decrease] the [number of, or the percentage] of [what?] over the next [define the time period]</a:t>
            </a:r>
          </a:p>
          <a:p>
            <a:pPr lvl="1">
              <a:lnSpc>
                <a:spcPct val="100000"/>
              </a:lnSpc>
            </a:pPr>
            <a:r>
              <a:rPr lang="en-US" sz="2400" dirty="0"/>
              <a:t>Example: </a:t>
            </a:r>
            <a:r>
              <a:rPr lang="en-US" sz="2400" i="1" dirty="0"/>
              <a:t>The Friendly Case Management Agency wants to achieve a 10% increase in the number of people with HIV who present to the agency to which they are referred from 82% to 92% by June 30 to exceed the NYS Part B goal of 90%</a:t>
            </a:r>
          </a:p>
        </p:txBody>
      </p:sp>
    </p:spTree>
    <p:custDataLst>
      <p:tags r:id="rId1"/>
    </p:custDataLst>
    <p:extLst>
      <p:ext uri="{BB962C8B-B14F-4D97-AF65-F5344CB8AC3E}">
        <p14:creationId xmlns:p14="http://schemas.microsoft.com/office/powerpoint/2010/main" val="214808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73ED2F-728F-4821-A61D-1C18109F6B1A}"/>
              </a:ext>
            </a:extLst>
          </p:cNvPr>
          <p:cNvSpPr>
            <a:spLocks noGrp="1"/>
          </p:cNvSpPr>
          <p:nvPr>
            <p:ph type="title"/>
          </p:nvPr>
        </p:nvSpPr>
        <p:spPr>
          <a:xfrm>
            <a:off x="457200" y="495300"/>
            <a:ext cx="8229600" cy="857250"/>
          </a:xfrm>
        </p:spPr>
        <p:txBody>
          <a:bodyPr>
            <a:noAutofit/>
          </a:bodyPr>
          <a:lstStyle/>
          <a:p>
            <a:r>
              <a:rPr lang="en-US" sz="3200" dirty="0"/>
              <a:t>Model For Improvement</a:t>
            </a:r>
            <a:br>
              <a:rPr lang="en-US" sz="3200" dirty="0"/>
            </a:br>
            <a:r>
              <a:rPr lang="en-US" sz="3200" dirty="0"/>
              <a:t>Step 1: What are we trying to accomplish?</a:t>
            </a:r>
          </a:p>
        </p:txBody>
      </p:sp>
      <p:sp>
        <p:nvSpPr>
          <p:cNvPr id="3" name="Content Placeholder 2">
            <a:extLst>
              <a:ext uri="{FF2B5EF4-FFF2-40B4-BE49-F238E27FC236}">
                <a16:creationId xmlns:a16="http://schemas.microsoft.com/office/drawing/2014/main" id="{4A97E114-4FEF-4D47-9133-843BFC6AEE39}"/>
              </a:ext>
            </a:extLst>
          </p:cNvPr>
          <p:cNvSpPr>
            <a:spLocks noGrp="1"/>
          </p:cNvSpPr>
          <p:nvPr>
            <p:ph idx="1"/>
          </p:nvPr>
        </p:nvSpPr>
        <p:spPr>
          <a:xfrm>
            <a:off x="457200" y="1431925"/>
            <a:ext cx="8229600" cy="3394075"/>
          </a:xfrm>
        </p:spPr>
        <p:txBody>
          <a:bodyPr>
            <a:noAutofit/>
          </a:bodyPr>
          <a:lstStyle/>
          <a:p>
            <a:pPr marL="0" indent="0">
              <a:buNone/>
            </a:pPr>
            <a:r>
              <a:rPr lang="en-US" sz="2000" dirty="0"/>
              <a:t>Scenario:</a:t>
            </a:r>
          </a:p>
          <a:p>
            <a:pPr marL="0" indent="0">
              <a:buNone/>
            </a:pPr>
            <a:r>
              <a:rPr lang="en-US" sz="2000" dirty="0"/>
              <a:t>Our facility has a 70% rate of ADAP enrollees who are reviewed for ADAP eligibility in accord with the HRSA HIV/AIDS Bureau measure for ADAP Eligibility Recertification.  We also know we have a 30% missed appointment rate for individuals scheduled to present for ADAP recertifications.  The organization has set a goal of 90% for eligibility reviews in the next 6 months.  </a:t>
            </a:r>
            <a:br>
              <a:rPr lang="en-US" sz="2000" dirty="0"/>
            </a:br>
            <a:r>
              <a:rPr lang="en-US" sz="2000" dirty="0"/>
              <a:t>The measure states:</a:t>
            </a:r>
            <a:endParaRPr lang="en-US" sz="2000" i="1" dirty="0"/>
          </a:p>
          <a:p>
            <a:pPr marL="0" indent="0">
              <a:buNone/>
            </a:pPr>
            <a:r>
              <a:rPr lang="en-US" sz="2000" i="1" dirty="0"/>
              <a:t>“Percentage of ADAP enrollees who are reviewed for continued ADAP eligibility two or more times in the measurement year.” </a:t>
            </a:r>
            <a:endParaRPr lang="en-US" sz="2000" b="1" i="1" dirty="0"/>
          </a:p>
        </p:txBody>
      </p:sp>
    </p:spTree>
    <p:custDataLst>
      <p:tags r:id="rId1"/>
    </p:custDataLst>
    <p:extLst>
      <p:ext uri="{BB962C8B-B14F-4D97-AF65-F5344CB8AC3E}">
        <p14:creationId xmlns:p14="http://schemas.microsoft.com/office/powerpoint/2010/main" val="3076430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8CF8D7-1AB7-4FA1-A944-E5D68273CFAB}"/>
              </a:ext>
            </a:extLst>
          </p:cNvPr>
          <p:cNvSpPr>
            <a:spLocks noGrp="1"/>
          </p:cNvSpPr>
          <p:nvPr>
            <p:ph type="title"/>
          </p:nvPr>
        </p:nvSpPr>
        <p:spPr>
          <a:xfrm>
            <a:off x="457200" y="514350"/>
            <a:ext cx="8229600" cy="857250"/>
          </a:xfrm>
        </p:spPr>
        <p:txBody>
          <a:bodyPr>
            <a:noAutofit/>
          </a:bodyPr>
          <a:lstStyle/>
          <a:p>
            <a:r>
              <a:rPr lang="en-US" sz="3200" dirty="0"/>
              <a:t>Model For Improvement</a:t>
            </a:r>
            <a:br>
              <a:rPr lang="en-US" sz="3200" dirty="0"/>
            </a:br>
            <a:r>
              <a:rPr lang="en-US" sz="3200" dirty="0"/>
              <a:t>Step 1: What are we trying to accomplish?</a:t>
            </a:r>
          </a:p>
        </p:txBody>
      </p:sp>
      <p:sp>
        <p:nvSpPr>
          <p:cNvPr id="3" name="Content Placeholder 2">
            <a:extLst>
              <a:ext uri="{FF2B5EF4-FFF2-40B4-BE49-F238E27FC236}">
                <a16:creationId xmlns:a16="http://schemas.microsoft.com/office/drawing/2014/main" id="{E8233FDD-762A-4152-A232-230E66D6EA91}"/>
              </a:ext>
            </a:extLst>
          </p:cNvPr>
          <p:cNvSpPr>
            <a:spLocks noGrp="1"/>
          </p:cNvSpPr>
          <p:nvPr>
            <p:ph idx="1"/>
          </p:nvPr>
        </p:nvSpPr>
        <p:spPr>
          <a:xfrm>
            <a:off x="457200" y="1657350"/>
            <a:ext cx="8229600" cy="3244850"/>
          </a:xfrm>
        </p:spPr>
        <p:txBody>
          <a:bodyPr>
            <a:noAutofit/>
          </a:bodyPr>
          <a:lstStyle/>
          <a:p>
            <a:r>
              <a:rPr lang="en-US" sz="2400" dirty="0"/>
              <a:t>We have identified a few things (our baseline data):</a:t>
            </a:r>
          </a:p>
          <a:p>
            <a:pPr lvl="1"/>
            <a:r>
              <a:rPr lang="en-US" sz="2000" dirty="0"/>
              <a:t>Low ADAP review rate for continued ADAP eligibility rate - 70%</a:t>
            </a:r>
          </a:p>
          <a:p>
            <a:pPr lvl="1"/>
            <a:r>
              <a:rPr lang="en-US" sz="2000" dirty="0"/>
              <a:t>Missed ADAP recertification appointment rate - 30%</a:t>
            </a:r>
          </a:p>
          <a:p>
            <a:r>
              <a:rPr lang="en-US" sz="2400" dirty="0"/>
              <a:t>The quality management committee forms a quality improvement project team with a task of raising the 70% rate of compliance </a:t>
            </a:r>
          </a:p>
        </p:txBody>
      </p:sp>
    </p:spTree>
    <p:custDataLst>
      <p:tags r:id="rId1"/>
    </p:custDataLst>
    <p:extLst>
      <p:ext uri="{BB962C8B-B14F-4D97-AF65-F5344CB8AC3E}">
        <p14:creationId xmlns:p14="http://schemas.microsoft.com/office/powerpoint/2010/main" val="278232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F5C2E9-70B6-442A-B8DE-FC000E2EECE5}"/>
              </a:ext>
            </a:extLst>
          </p:cNvPr>
          <p:cNvSpPr>
            <a:spLocks noGrp="1"/>
          </p:cNvSpPr>
          <p:nvPr>
            <p:ph type="title"/>
          </p:nvPr>
        </p:nvSpPr>
        <p:spPr>
          <a:xfrm>
            <a:off x="457200" y="469900"/>
            <a:ext cx="8229600" cy="857250"/>
          </a:xfrm>
        </p:spPr>
        <p:txBody>
          <a:bodyPr>
            <a:noAutofit/>
          </a:bodyPr>
          <a:lstStyle/>
          <a:p>
            <a:r>
              <a:rPr lang="en-US" sz="3200" dirty="0"/>
              <a:t>Model For Improvement</a:t>
            </a:r>
            <a:br>
              <a:rPr lang="en-US" sz="3200" dirty="0"/>
            </a:br>
            <a:r>
              <a:rPr lang="en-US" sz="3200" dirty="0"/>
              <a:t>Step 1: What are we trying to accomplish?</a:t>
            </a:r>
          </a:p>
        </p:txBody>
      </p:sp>
      <p:sp>
        <p:nvSpPr>
          <p:cNvPr id="3" name="Content Placeholder 2">
            <a:extLst>
              <a:ext uri="{FF2B5EF4-FFF2-40B4-BE49-F238E27FC236}">
                <a16:creationId xmlns:a16="http://schemas.microsoft.com/office/drawing/2014/main" id="{102E294C-2970-4AAF-AEB1-727206E942EB}"/>
              </a:ext>
            </a:extLst>
          </p:cNvPr>
          <p:cNvSpPr>
            <a:spLocks noGrp="1"/>
          </p:cNvSpPr>
          <p:nvPr>
            <p:ph idx="1"/>
          </p:nvPr>
        </p:nvSpPr>
        <p:spPr>
          <a:xfrm>
            <a:off x="457200" y="1463675"/>
            <a:ext cx="8229600" cy="3394075"/>
          </a:xfrm>
        </p:spPr>
        <p:txBody>
          <a:bodyPr>
            <a:noAutofit/>
          </a:bodyPr>
          <a:lstStyle/>
          <a:p>
            <a:r>
              <a:rPr lang="en-US" sz="2400" dirty="0"/>
              <a:t>Our Aim Statement:</a:t>
            </a:r>
          </a:p>
          <a:p>
            <a:pPr marL="0" indent="0">
              <a:buNone/>
            </a:pPr>
            <a:r>
              <a:rPr lang="en-US" sz="2400" i="1" dirty="0"/>
              <a:t>Our program will lower the percentage of missed appointments from its current rate of 30% per month to 10% per month by the end of the six-month period starting in June. </a:t>
            </a:r>
          </a:p>
          <a:p>
            <a:r>
              <a:rPr lang="en-US" sz="2400" dirty="0"/>
              <a:t>Does this fit the Aim Statement criteria? Vote</a:t>
            </a:r>
          </a:p>
          <a:p>
            <a:r>
              <a:rPr lang="en-US" sz="2400" dirty="0"/>
              <a:t>Will this address the problem?                </a:t>
            </a:r>
          </a:p>
        </p:txBody>
      </p:sp>
    </p:spTree>
    <p:custDataLst>
      <p:tags r:id="rId1"/>
    </p:custDataLst>
    <p:extLst>
      <p:ext uri="{BB962C8B-B14F-4D97-AF65-F5344CB8AC3E}">
        <p14:creationId xmlns:p14="http://schemas.microsoft.com/office/powerpoint/2010/main" val="121262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748E2B-21F3-4261-94B0-0DF0B5C13EEF}"/>
              </a:ext>
            </a:extLst>
          </p:cNvPr>
          <p:cNvSpPr>
            <a:spLocks noGrp="1"/>
          </p:cNvSpPr>
          <p:nvPr>
            <p:ph type="title"/>
          </p:nvPr>
        </p:nvSpPr>
        <p:spPr>
          <a:xfrm>
            <a:off x="457200" y="469900"/>
            <a:ext cx="8229600" cy="857250"/>
          </a:xfrm>
        </p:spPr>
        <p:txBody>
          <a:bodyPr>
            <a:noAutofit/>
          </a:bodyPr>
          <a:lstStyle/>
          <a:p>
            <a:r>
              <a:rPr lang="en-US" sz="3200" dirty="0"/>
              <a:t>Model For Improvement</a:t>
            </a:r>
            <a:br>
              <a:rPr lang="en-US" sz="3200" dirty="0"/>
            </a:br>
            <a:r>
              <a:rPr lang="en-US" sz="3200" dirty="0"/>
              <a:t>Step 1: What are we trying to accomplish?</a:t>
            </a:r>
          </a:p>
        </p:txBody>
      </p:sp>
      <p:sp>
        <p:nvSpPr>
          <p:cNvPr id="3" name="Content Placeholder 2">
            <a:extLst>
              <a:ext uri="{FF2B5EF4-FFF2-40B4-BE49-F238E27FC236}">
                <a16:creationId xmlns:a16="http://schemas.microsoft.com/office/drawing/2014/main" id="{982EF078-D584-42F7-8F7C-8A5789703051}"/>
              </a:ext>
            </a:extLst>
          </p:cNvPr>
          <p:cNvSpPr>
            <a:spLocks noGrp="1"/>
          </p:cNvSpPr>
          <p:nvPr>
            <p:ph idx="1"/>
          </p:nvPr>
        </p:nvSpPr>
        <p:spPr>
          <a:xfrm>
            <a:off x="457200" y="1463675"/>
            <a:ext cx="8229600" cy="3394075"/>
          </a:xfrm>
        </p:spPr>
        <p:txBody>
          <a:bodyPr>
            <a:noAutofit/>
          </a:bodyPr>
          <a:lstStyle/>
          <a:p>
            <a:r>
              <a:rPr lang="en-US" sz="2400" dirty="0"/>
              <a:t>Our Aim Statement also suggests something else, a hypothesis</a:t>
            </a:r>
          </a:p>
          <a:p>
            <a:r>
              <a:rPr lang="en-US" sz="2400" dirty="0"/>
              <a:t>The hypothesis which is not really specified in the Model for Improvement</a:t>
            </a:r>
          </a:p>
          <a:p>
            <a:pPr lvl="1"/>
            <a:r>
              <a:rPr lang="en-US" sz="2000" dirty="0"/>
              <a:t>It is simply an action and a result; if we do this, then this will happen</a:t>
            </a:r>
          </a:p>
          <a:p>
            <a:pPr lvl="1"/>
            <a:r>
              <a:rPr lang="en-US" sz="2000" dirty="0"/>
              <a:t>In our example, our hypothesis is: </a:t>
            </a:r>
            <a:r>
              <a:rPr lang="en-US" sz="2000" i="1" dirty="0"/>
              <a:t>If we lower the no-show rates, then our ADAP recertification rates will increase</a:t>
            </a:r>
          </a:p>
        </p:txBody>
      </p:sp>
    </p:spTree>
    <p:custDataLst>
      <p:tags r:id="rId1"/>
    </p:custDataLst>
    <p:extLst>
      <p:ext uri="{BB962C8B-B14F-4D97-AF65-F5344CB8AC3E}">
        <p14:creationId xmlns:p14="http://schemas.microsoft.com/office/powerpoint/2010/main" val="1622726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17D0-75AA-4334-A22D-BB633CB0551E}"/>
              </a:ext>
            </a:extLst>
          </p:cNvPr>
          <p:cNvSpPr>
            <a:spLocks noGrp="1"/>
          </p:cNvSpPr>
          <p:nvPr>
            <p:ph type="title"/>
          </p:nvPr>
        </p:nvSpPr>
        <p:spPr>
          <a:xfrm>
            <a:off x="496830" y="377878"/>
            <a:ext cx="8189970" cy="787376"/>
          </a:xfrm>
        </p:spPr>
        <p:txBody>
          <a:bodyPr>
            <a:noAutofit/>
          </a:bodyPr>
          <a:lstStyle/>
          <a:p>
            <a:r>
              <a:rPr lang="en-US" sz="3200" dirty="0"/>
              <a:t>Model For Improvement</a:t>
            </a:r>
            <a:br>
              <a:rPr lang="en-US" sz="3200" dirty="0"/>
            </a:br>
            <a:r>
              <a:rPr lang="en-US" sz="3200" dirty="0"/>
              <a:t>Step 2: How will we know that a change is an improvement?</a:t>
            </a:r>
          </a:p>
        </p:txBody>
      </p:sp>
      <p:sp>
        <p:nvSpPr>
          <p:cNvPr id="3" name="Content Placeholder 2">
            <a:extLst>
              <a:ext uri="{FF2B5EF4-FFF2-40B4-BE49-F238E27FC236}">
                <a16:creationId xmlns:a16="http://schemas.microsoft.com/office/drawing/2014/main" id="{0B5715F7-55A7-445C-8642-44E8286C41B8}"/>
              </a:ext>
            </a:extLst>
          </p:cNvPr>
          <p:cNvSpPr>
            <a:spLocks noGrp="1"/>
          </p:cNvSpPr>
          <p:nvPr>
            <p:ph idx="1"/>
          </p:nvPr>
        </p:nvSpPr>
        <p:spPr>
          <a:xfrm>
            <a:off x="438829" y="1962150"/>
            <a:ext cx="8346998" cy="2335555"/>
          </a:xfrm>
        </p:spPr>
        <p:txBody>
          <a:bodyPr>
            <a:noAutofit/>
          </a:bodyPr>
          <a:lstStyle/>
          <a:p>
            <a:r>
              <a:rPr lang="en-US" sz="2400" dirty="0"/>
              <a:t>This is a good time for fact finding</a:t>
            </a:r>
          </a:p>
          <a:p>
            <a:pPr lvl="1"/>
            <a:r>
              <a:rPr lang="en-US" sz="2000" dirty="0"/>
              <a:t>What may make a positive effect on the Aim Statement</a:t>
            </a:r>
          </a:p>
          <a:p>
            <a:pPr lvl="1"/>
            <a:r>
              <a:rPr lang="en-US" sz="2000" dirty="0"/>
              <a:t>Knowledge of/from the past is helpful in deciding the future</a:t>
            </a:r>
          </a:p>
          <a:p>
            <a:r>
              <a:rPr lang="en-US" sz="2400" dirty="0"/>
              <a:t>This is where you dig into your data – do a deeper dive</a:t>
            </a:r>
          </a:p>
          <a:p>
            <a:pPr lvl="1"/>
            <a:r>
              <a:rPr lang="en-US" sz="2000" dirty="0"/>
              <a:t>Tools are useful to do that</a:t>
            </a:r>
          </a:p>
          <a:p>
            <a:pPr lvl="2"/>
            <a:r>
              <a:rPr lang="en-US" sz="1600" dirty="0"/>
              <a:t>Flowcharts </a:t>
            </a:r>
          </a:p>
          <a:p>
            <a:pPr lvl="2"/>
            <a:r>
              <a:rPr lang="en-US" sz="1600" dirty="0"/>
              <a:t>Ishikawa diagrams</a:t>
            </a:r>
          </a:p>
          <a:p>
            <a:pPr lvl="2"/>
            <a:r>
              <a:rPr lang="en-US" sz="1600" dirty="0"/>
              <a:t>Column or bar charts (see webinar 2 in this series)</a:t>
            </a:r>
          </a:p>
        </p:txBody>
      </p:sp>
      <p:sp>
        <p:nvSpPr>
          <p:cNvPr id="4" name="TextBox 3">
            <a:extLst>
              <a:ext uri="{FF2B5EF4-FFF2-40B4-BE49-F238E27FC236}">
                <a16:creationId xmlns:a16="http://schemas.microsoft.com/office/drawing/2014/main" id="{DD305CEF-78AE-4077-9E1B-92173D172A83}"/>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11</a:t>
            </a:r>
          </a:p>
        </p:txBody>
      </p:sp>
    </p:spTree>
    <p:custDataLst>
      <p:tags r:id="rId1"/>
    </p:custDataLst>
    <p:extLst>
      <p:ext uri="{BB962C8B-B14F-4D97-AF65-F5344CB8AC3E}">
        <p14:creationId xmlns:p14="http://schemas.microsoft.com/office/powerpoint/2010/main" val="2079689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A7CEC-80A7-47EF-8ED3-B117A100BD4D}"/>
              </a:ext>
            </a:extLst>
          </p:cNvPr>
          <p:cNvSpPr>
            <a:spLocks noGrp="1"/>
          </p:cNvSpPr>
          <p:nvPr>
            <p:ph idx="1"/>
          </p:nvPr>
        </p:nvSpPr>
        <p:spPr>
          <a:xfrm>
            <a:off x="397588" y="2165501"/>
            <a:ext cx="8348825" cy="1473049"/>
          </a:xfrm>
        </p:spPr>
        <p:txBody>
          <a:bodyPr/>
          <a:lstStyle/>
          <a:p>
            <a:pPr marL="0" indent="0">
              <a:buNone/>
            </a:pPr>
            <a:r>
              <a:rPr lang="en-US" sz="2400" dirty="0"/>
              <a:t>You start to think about measures here</a:t>
            </a:r>
          </a:p>
          <a:p>
            <a:pPr lvl="1"/>
            <a:r>
              <a:rPr lang="en-US" sz="2000" dirty="0"/>
              <a:t>Measures allow you to judge the effect the changes are having</a:t>
            </a:r>
          </a:p>
          <a:p>
            <a:pPr lvl="1"/>
            <a:r>
              <a:rPr lang="en-US" sz="2000" dirty="0"/>
              <a:t>Only use a few and make sure they let you know you’re actually making an improvement</a:t>
            </a:r>
          </a:p>
        </p:txBody>
      </p:sp>
      <p:sp>
        <p:nvSpPr>
          <p:cNvPr id="4" name="TextBox 3">
            <a:extLst>
              <a:ext uri="{FF2B5EF4-FFF2-40B4-BE49-F238E27FC236}">
                <a16:creationId xmlns:a16="http://schemas.microsoft.com/office/drawing/2014/main" id="{8BE07573-5F0A-4F04-968B-88F58434AE75}"/>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12</a:t>
            </a:r>
          </a:p>
        </p:txBody>
      </p:sp>
      <p:sp>
        <p:nvSpPr>
          <p:cNvPr id="5" name="Title 1">
            <a:extLst>
              <a:ext uri="{FF2B5EF4-FFF2-40B4-BE49-F238E27FC236}">
                <a16:creationId xmlns:a16="http://schemas.microsoft.com/office/drawing/2014/main" id="{C0E9B0E9-0CAA-FF46-931D-378904F0AA2A}"/>
              </a:ext>
            </a:extLst>
          </p:cNvPr>
          <p:cNvSpPr txBox="1">
            <a:spLocks/>
          </p:cNvSpPr>
          <p:nvPr/>
        </p:nvSpPr>
        <p:spPr>
          <a:xfrm>
            <a:off x="496830" y="377878"/>
            <a:ext cx="8189970" cy="787376"/>
          </a:xfrm>
        </p:spPr>
        <p:txBody>
          <a:bodyPr>
            <a:noAutofit/>
          </a:bodyPr>
          <a:lst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mj-cs"/>
              </a:defRPr>
            </a:lvl1pPr>
          </a:lstStyle>
          <a:p>
            <a:r>
              <a:rPr lang="en-US" sz="3200"/>
              <a:t>Model For Improvement</a:t>
            </a:r>
            <a:br>
              <a:rPr lang="en-US" sz="3200"/>
            </a:br>
            <a:r>
              <a:rPr lang="en-US" sz="3200"/>
              <a:t>Step 2: How will we know that a change is an improvement?</a:t>
            </a:r>
            <a:endParaRPr lang="en-US" sz="3200" dirty="0"/>
          </a:p>
        </p:txBody>
      </p:sp>
    </p:spTree>
    <p:custDataLst>
      <p:tags r:id="rId1"/>
    </p:custDataLst>
    <p:extLst>
      <p:ext uri="{BB962C8B-B14F-4D97-AF65-F5344CB8AC3E}">
        <p14:creationId xmlns:p14="http://schemas.microsoft.com/office/powerpoint/2010/main" val="1267010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C6968-7305-4FAC-AA30-8874AA78726E}"/>
              </a:ext>
            </a:extLst>
          </p:cNvPr>
          <p:cNvSpPr>
            <a:spLocks noGrp="1"/>
          </p:cNvSpPr>
          <p:nvPr>
            <p:ph idx="1"/>
          </p:nvPr>
        </p:nvSpPr>
        <p:spPr>
          <a:xfrm>
            <a:off x="437000" y="2038350"/>
            <a:ext cx="8348826" cy="2624388"/>
          </a:xfrm>
        </p:spPr>
        <p:txBody>
          <a:bodyPr>
            <a:noAutofit/>
          </a:bodyPr>
          <a:lstStyle/>
          <a:p>
            <a:r>
              <a:rPr lang="en-US" sz="2000" dirty="0"/>
              <a:t>We produce a run chart that shows the number of missed appointments each week for the past 5 months to establish a baseline</a:t>
            </a:r>
          </a:p>
          <a:p>
            <a:r>
              <a:rPr lang="en-US" sz="2000" dirty="0"/>
              <a:t>We will look at the number of missed appointments by age group, and by sex (deeper dive)  </a:t>
            </a:r>
            <a:r>
              <a:rPr lang="en-US" sz="2000" i="1" dirty="0"/>
              <a:t>Question</a:t>
            </a:r>
            <a:r>
              <a:rPr lang="en-US" sz="2000" dirty="0"/>
              <a:t>:  does this give us the information we need?</a:t>
            </a:r>
          </a:p>
          <a:p>
            <a:r>
              <a:rPr lang="en-US" sz="2000" dirty="0"/>
              <a:t>When we identify who is missing appointments, then we can do a further analysis to find out why (deeper dive)</a:t>
            </a:r>
          </a:p>
        </p:txBody>
      </p:sp>
      <p:sp>
        <p:nvSpPr>
          <p:cNvPr id="4" name="TextBox 3">
            <a:extLst>
              <a:ext uri="{FF2B5EF4-FFF2-40B4-BE49-F238E27FC236}">
                <a16:creationId xmlns:a16="http://schemas.microsoft.com/office/drawing/2014/main" id="{9C74E481-D451-4008-9CB2-75EE3805CC0F}"/>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13</a:t>
            </a:r>
          </a:p>
        </p:txBody>
      </p:sp>
      <p:sp>
        <p:nvSpPr>
          <p:cNvPr id="8" name="Title 1">
            <a:extLst>
              <a:ext uri="{FF2B5EF4-FFF2-40B4-BE49-F238E27FC236}">
                <a16:creationId xmlns:a16="http://schemas.microsoft.com/office/drawing/2014/main" id="{9841455E-5CE6-B745-A0AA-4B4700F30AC2}"/>
              </a:ext>
            </a:extLst>
          </p:cNvPr>
          <p:cNvSpPr txBox="1">
            <a:spLocks/>
          </p:cNvSpPr>
          <p:nvPr/>
        </p:nvSpPr>
        <p:spPr>
          <a:xfrm>
            <a:off x="496830" y="377878"/>
            <a:ext cx="8189970" cy="787376"/>
          </a:xfrm>
        </p:spPr>
        <p:txBody>
          <a:bodyPr>
            <a:noAutofit/>
          </a:bodyPr>
          <a:lst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mj-cs"/>
              </a:defRPr>
            </a:lvl1pPr>
          </a:lstStyle>
          <a:p>
            <a:r>
              <a:rPr lang="en-US" sz="3200"/>
              <a:t>Model For Improvement</a:t>
            </a:r>
            <a:br>
              <a:rPr lang="en-US" sz="3200"/>
            </a:br>
            <a:r>
              <a:rPr lang="en-US" sz="3200"/>
              <a:t>Step 2: How will we know that a change is an improvement?</a:t>
            </a:r>
            <a:endParaRPr lang="en-US" sz="3200" dirty="0"/>
          </a:p>
        </p:txBody>
      </p:sp>
    </p:spTree>
    <p:custDataLst>
      <p:tags r:id="rId1"/>
    </p:custDataLst>
    <p:extLst>
      <p:ext uri="{BB962C8B-B14F-4D97-AF65-F5344CB8AC3E}">
        <p14:creationId xmlns:p14="http://schemas.microsoft.com/office/powerpoint/2010/main" val="354599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47DE6-0C97-4F87-B915-6824754D21BD}"/>
              </a:ext>
            </a:extLst>
          </p:cNvPr>
          <p:cNvSpPr>
            <a:spLocks noGrp="1"/>
          </p:cNvSpPr>
          <p:nvPr>
            <p:ph idx="1"/>
          </p:nvPr>
        </p:nvSpPr>
        <p:spPr>
          <a:xfrm>
            <a:off x="461143" y="1939527"/>
            <a:ext cx="8359664" cy="2537223"/>
          </a:xfrm>
        </p:spPr>
        <p:txBody>
          <a:bodyPr>
            <a:noAutofit/>
          </a:bodyPr>
          <a:lstStyle/>
          <a:p>
            <a:r>
              <a:rPr lang="en-US" sz="2400" dirty="0"/>
              <a:t>We determined that single females with children between the ages of 21 to 29 miss about 60% of appointments </a:t>
            </a:r>
          </a:p>
          <a:p>
            <a:r>
              <a:rPr lang="en-US" sz="2400" dirty="0"/>
              <a:t>We now have two measures we can use to see if our change leads to an improvement:</a:t>
            </a:r>
          </a:p>
          <a:p>
            <a:pPr lvl="1"/>
            <a:r>
              <a:rPr lang="en-US" sz="2000" dirty="0"/>
              <a:t>An increase or decrease in missed appointments in our target population </a:t>
            </a:r>
          </a:p>
          <a:p>
            <a:pPr lvl="1"/>
            <a:r>
              <a:rPr lang="en-US" sz="2000" dirty="0"/>
              <a:t>An increase or decease in ADAP recertification</a:t>
            </a:r>
          </a:p>
          <a:p>
            <a:pPr lvl="1"/>
            <a:endParaRPr lang="en-US" sz="2000" dirty="0"/>
          </a:p>
        </p:txBody>
      </p:sp>
      <p:sp>
        <p:nvSpPr>
          <p:cNvPr id="4" name="TextBox 3">
            <a:extLst>
              <a:ext uri="{FF2B5EF4-FFF2-40B4-BE49-F238E27FC236}">
                <a16:creationId xmlns:a16="http://schemas.microsoft.com/office/drawing/2014/main" id="{83B36232-C128-4F49-B5F9-2769CFCB475D}"/>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14</a:t>
            </a:r>
          </a:p>
        </p:txBody>
      </p:sp>
      <p:sp>
        <p:nvSpPr>
          <p:cNvPr id="5" name="Title 1">
            <a:extLst>
              <a:ext uri="{FF2B5EF4-FFF2-40B4-BE49-F238E27FC236}">
                <a16:creationId xmlns:a16="http://schemas.microsoft.com/office/drawing/2014/main" id="{24AD1D91-6BC4-6443-B7AE-C373392B6F7C}"/>
              </a:ext>
            </a:extLst>
          </p:cNvPr>
          <p:cNvSpPr txBox="1">
            <a:spLocks/>
          </p:cNvSpPr>
          <p:nvPr/>
        </p:nvSpPr>
        <p:spPr>
          <a:xfrm>
            <a:off x="496830" y="377878"/>
            <a:ext cx="8189970" cy="787376"/>
          </a:xfrm>
        </p:spPr>
        <p:txBody>
          <a:bodyPr>
            <a:noAutofit/>
          </a:bodyPr>
          <a:lst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mj-cs"/>
              </a:defRPr>
            </a:lvl1pPr>
          </a:lstStyle>
          <a:p>
            <a:r>
              <a:rPr lang="en-US" sz="3200"/>
              <a:t>Model For Improvement</a:t>
            </a:r>
            <a:br>
              <a:rPr lang="en-US" sz="3200"/>
            </a:br>
            <a:r>
              <a:rPr lang="en-US" sz="3200"/>
              <a:t>Step 2: How will we know that a change is an improvement?</a:t>
            </a:r>
            <a:endParaRPr lang="en-US" sz="3200" dirty="0"/>
          </a:p>
        </p:txBody>
      </p:sp>
    </p:spTree>
    <p:custDataLst>
      <p:tags r:id="rId1"/>
    </p:custDataLst>
    <p:extLst>
      <p:ext uri="{BB962C8B-B14F-4D97-AF65-F5344CB8AC3E}">
        <p14:creationId xmlns:p14="http://schemas.microsoft.com/office/powerpoint/2010/main" val="428817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68B04A7-F1E5-4332-A35A-47CC4164304A}"/>
              </a:ext>
            </a:extLst>
          </p:cNvPr>
          <p:cNvSpPr txBox="1">
            <a:spLocks noChangeArrowheads="1"/>
          </p:cNvSpPr>
          <p:nvPr/>
        </p:nvSpPr>
        <p:spPr>
          <a:xfrm>
            <a:off x="1182757" y="534215"/>
            <a:ext cx="6778487" cy="4209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lnSpc>
                <a:spcPct val="90000"/>
              </a:lnSpc>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defTabSz="914378">
              <a:lnSpc>
                <a:spcPct val="100000"/>
              </a:lnSpc>
              <a:defRPr/>
            </a:pPr>
            <a:r>
              <a:rPr lang="en-US" altLang="en-US" kern="0" dirty="0">
                <a:solidFill>
                  <a:prstClr val="black"/>
                </a:solidFill>
                <a:latin typeface="Garamond" panose="02020404030301010803" pitchFamily="18" charset="0"/>
                <a:ea typeface="ＭＳ Ｐゴシック" panose="020B0600070205080204" pitchFamily="34" charset="-128"/>
              </a:rPr>
              <a:t>Reminder about Basic Zoom Functions</a:t>
            </a:r>
          </a:p>
        </p:txBody>
      </p:sp>
      <p:pic>
        <p:nvPicPr>
          <p:cNvPr id="2" name="Picture 1">
            <a:extLst>
              <a:ext uri="{FF2B5EF4-FFF2-40B4-BE49-F238E27FC236}">
                <a16:creationId xmlns:a16="http://schemas.microsoft.com/office/drawing/2014/main" id="{42809D1D-DD4A-1B4A-8162-6E87642F0D00}"/>
              </a:ext>
            </a:extLst>
          </p:cNvPr>
          <p:cNvPicPr>
            <a:picLocks noChangeAspect="1"/>
          </p:cNvPicPr>
          <p:nvPr/>
        </p:nvPicPr>
        <p:blipFill>
          <a:blip r:embed="rId4"/>
          <a:stretch>
            <a:fillRect/>
          </a:stretch>
        </p:blipFill>
        <p:spPr>
          <a:xfrm>
            <a:off x="1304925" y="1200150"/>
            <a:ext cx="6534150" cy="3198682"/>
          </a:xfrm>
          <a:prstGeom prst="rect">
            <a:avLst/>
          </a:prstGeom>
        </p:spPr>
      </p:pic>
    </p:spTree>
    <p:custDataLst>
      <p:tags r:id="rId1"/>
    </p:custDataLst>
    <p:extLst>
      <p:ext uri="{BB962C8B-B14F-4D97-AF65-F5344CB8AC3E}">
        <p14:creationId xmlns:p14="http://schemas.microsoft.com/office/powerpoint/2010/main" val="273140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76596-2768-49E6-8DC0-42C6D4111931}"/>
              </a:ext>
            </a:extLst>
          </p:cNvPr>
          <p:cNvSpPr>
            <a:spLocks noGrp="1"/>
          </p:cNvSpPr>
          <p:nvPr>
            <p:ph idx="1"/>
          </p:nvPr>
        </p:nvSpPr>
        <p:spPr>
          <a:xfrm>
            <a:off x="461634" y="1962150"/>
            <a:ext cx="8220731" cy="2038196"/>
          </a:xfrm>
        </p:spPr>
        <p:txBody>
          <a:bodyPr>
            <a:noAutofit/>
          </a:bodyPr>
          <a:lstStyle/>
          <a:p>
            <a:r>
              <a:rPr lang="en-US" sz="2000" dirty="0"/>
              <a:t>We will continually measure the number of no-shows to assess improvement</a:t>
            </a:r>
          </a:p>
          <a:p>
            <a:pPr lvl="1"/>
            <a:r>
              <a:rPr lang="en-US" sz="1800" dirty="0"/>
              <a:t>This is a simple measure and related to the Aim Statement</a:t>
            </a:r>
          </a:p>
          <a:p>
            <a:pPr lvl="1"/>
            <a:r>
              <a:rPr lang="en-US" sz="1800" dirty="0"/>
              <a:t>This measure gives us the basis to see if our change idea is working</a:t>
            </a:r>
          </a:p>
          <a:p>
            <a:pPr lvl="1"/>
            <a:r>
              <a:rPr lang="en-US" sz="1800" dirty="0"/>
              <a:t>We use a checklist to record data</a:t>
            </a:r>
          </a:p>
          <a:p>
            <a:pPr lvl="2"/>
            <a:r>
              <a:rPr lang="en-US" sz="1400" dirty="0"/>
              <a:t>Log demographic information</a:t>
            </a:r>
          </a:p>
          <a:p>
            <a:pPr lvl="2"/>
            <a:r>
              <a:rPr lang="en-US" sz="1400" dirty="0"/>
              <a:t>Develop reason categories</a:t>
            </a:r>
          </a:p>
          <a:p>
            <a:r>
              <a:rPr lang="en-US" sz="2000" dirty="0"/>
              <a:t>We can then compare each client ID (column 1) to their viral load values</a:t>
            </a:r>
          </a:p>
          <a:p>
            <a:pPr marL="514350" lvl="2" indent="0">
              <a:buNone/>
            </a:pPr>
            <a:r>
              <a:rPr lang="en-US" sz="1400" dirty="0"/>
              <a:t> </a:t>
            </a:r>
          </a:p>
          <a:p>
            <a:pPr lvl="1"/>
            <a:endParaRPr lang="en-US" sz="1800" dirty="0"/>
          </a:p>
          <a:p>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1242468834"/>
              </p:ext>
            </p:extLst>
          </p:nvPr>
        </p:nvGraphicFramePr>
        <p:xfrm>
          <a:off x="612423" y="4400550"/>
          <a:ext cx="6138972" cy="495300"/>
        </p:xfrm>
        <a:graphic>
          <a:graphicData uri="http://schemas.openxmlformats.org/drawingml/2006/table">
            <a:tbl>
              <a:tblPr firstRow="1" bandRow="1">
                <a:tableStyleId>{5C22544A-7EE6-4342-B048-85BDC9FD1C3A}</a:tableStyleId>
              </a:tblPr>
              <a:tblGrid>
                <a:gridCol w="1023162">
                  <a:extLst>
                    <a:ext uri="{9D8B030D-6E8A-4147-A177-3AD203B41FA5}">
                      <a16:colId xmlns:a16="http://schemas.microsoft.com/office/drawing/2014/main" val="20000"/>
                    </a:ext>
                  </a:extLst>
                </a:gridCol>
                <a:gridCol w="554321">
                  <a:extLst>
                    <a:ext uri="{9D8B030D-6E8A-4147-A177-3AD203B41FA5}">
                      <a16:colId xmlns:a16="http://schemas.microsoft.com/office/drawing/2014/main" val="20001"/>
                    </a:ext>
                  </a:extLst>
                </a:gridCol>
                <a:gridCol w="1014095">
                  <a:extLst>
                    <a:ext uri="{9D8B030D-6E8A-4147-A177-3AD203B41FA5}">
                      <a16:colId xmlns:a16="http://schemas.microsoft.com/office/drawing/2014/main" val="20002"/>
                    </a:ext>
                  </a:extLst>
                </a:gridCol>
                <a:gridCol w="1501070">
                  <a:extLst>
                    <a:ext uri="{9D8B030D-6E8A-4147-A177-3AD203B41FA5}">
                      <a16:colId xmlns:a16="http://schemas.microsoft.com/office/drawing/2014/main" val="20003"/>
                    </a:ext>
                  </a:extLst>
                </a:gridCol>
                <a:gridCol w="1023162">
                  <a:extLst>
                    <a:ext uri="{9D8B030D-6E8A-4147-A177-3AD203B41FA5}">
                      <a16:colId xmlns:a16="http://schemas.microsoft.com/office/drawing/2014/main" val="20004"/>
                    </a:ext>
                  </a:extLst>
                </a:gridCol>
                <a:gridCol w="1023162">
                  <a:extLst>
                    <a:ext uri="{9D8B030D-6E8A-4147-A177-3AD203B41FA5}">
                      <a16:colId xmlns:a16="http://schemas.microsoft.com/office/drawing/2014/main" val="20005"/>
                    </a:ext>
                  </a:extLst>
                </a:gridCol>
              </a:tblGrid>
              <a:tr h="480060">
                <a:tc>
                  <a:txBody>
                    <a:bodyPr/>
                    <a:lstStyle/>
                    <a:p>
                      <a:r>
                        <a:rPr lang="en-US" sz="1400" dirty="0">
                          <a:latin typeface="Garamond" panose="02020404030301010803" pitchFamily="18" charset="0"/>
                        </a:rPr>
                        <a:t>Client ID</a:t>
                      </a:r>
                    </a:p>
                  </a:txBody>
                  <a:tcPr marL="68580" marR="68580" marT="34290" marB="34290"/>
                </a:tc>
                <a:tc>
                  <a:txBody>
                    <a:bodyPr/>
                    <a:lstStyle/>
                    <a:p>
                      <a:r>
                        <a:rPr lang="en-US" sz="1400" dirty="0">
                          <a:latin typeface="Garamond" panose="02020404030301010803" pitchFamily="18" charset="0"/>
                        </a:rPr>
                        <a:t>Age</a:t>
                      </a:r>
                    </a:p>
                  </a:txBody>
                  <a:tcPr marL="68580" marR="68580" marT="34290" marB="34290"/>
                </a:tc>
                <a:tc>
                  <a:txBody>
                    <a:bodyPr/>
                    <a:lstStyle/>
                    <a:p>
                      <a:r>
                        <a:rPr lang="en-US" sz="1400" dirty="0">
                          <a:latin typeface="Garamond" panose="02020404030301010803" pitchFamily="18" charset="0"/>
                        </a:rPr>
                        <a:t>Sex</a:t>
                      </a:r>
                    </a:p>
                  </a:txBody>
                  <a:tcPr marL="68580" marR="68580" marT="34290" marB="34290"/>
                </a:tc>
                <a:tc>
                  <a:txBody>
                    <a:bodyPr/>
                    <a:lstStyle/>
                    <a:p>
                      <a:r>
                        <a:rPr lang="en-US" sz="1400" dirty="0">
                          <a:latin typeface="Garamond" panose="02020404030301010803" pitchFamily="18" charset="0"/>
                        </a:rPr>
                        <a:t>Rescheduled Appt. </a:t>
                      </a:r>
                    </a:p>
                  </a:txBody>
                  <a:tcPr marL="68580" marR="68580" marT="34290" marB="34290"/>
                </a:tc>
                <a:tc>
                  <a:txBody>
                    <a:bodyPr/>
                    <a:lstStyle/>
                    <a:p>
                      <a:r>
                        <a:rPr lang="en-US" sz="1400" dirty="0">
                          <a:latin typeface="Garamond" panose="02020404030301010803" pitchFamily="18" charset="0"/>
                        </a:rPr>
                        <a:t>Missed appt.</a:t>
                      </a:r>
                    </a:p>
                  </a:txBody>
                  <a:tcPr marL="68580" marR="68580" marT="34290" marB="34290"/>
                </a:tc>
                <a:tc>
                  <a:txBody>
                    <a:bodyPr/>
                    <a:lstStyle/>
                    <a:p>
                      <a:r>
                        <a:rPr lang="en-US" sz="1400" dirty="0">
                          <a:latin typeface="Garamond" panose="02020404030301010803" pitchFamily="18" charset="0"/>
                        </a:rPr>
                        <a:t>Reason</a:t>
                      </a:r>
                    </a:p>
                  </a:txBody>
                  <a:tcPr marL="68580" marR="68580" marT="34290" marB="34290"/>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8E32134E-3446-425F-B3D6-647FE43891FD}"/>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15</a:t>
            </a:r>
          </a:p>
        </p:txBody>
      </p:sp>
      <p:sp>
        <p:nvSpPr>
          <p:cNvPr id="7" name="Title 1">
            <a:extLst>
              <a:ext uri="{FF2B5EF4-FFF2-40B4-BE49-F238E27FC236}">
                <a16:creationId xmlns:a16="http://schemas.microsoft.com/office/drawing/2014/main" id="{E705575C-5857-BF41-BE77-988C996BE105}"/>
              </a:ext>
            </a:extLst>
          </p:cNvPr>
          <p:cNvSpPr txBox="1">
            <a:spLocks/>
          </p:cNvSpPr>
          <p:nvPr/>
        </p:nvSpPr>
        <p:spPr>
          <a:xfrm>
            <a:off x="496830" y="377878"/>
            <a:ext cx="8189970" cy="787376"/>
          </a:xfrm>
        </p:spPr>
        <p:txBody>
          <a:bodyPr>
            <a:noAutofit/>
          </a:bodyPr>
          <a:lst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mj-cs"/>
              </a:defRPr>
            </a:lvl1pPr>
          </a:lstStyle>
          <a:p>
            <a:r>
              <a:rPr lang="en-US" sz="3200"/>
              <a:t>Model For Improvement</a:t>
            </a:r>
            <a:br>
              <a:rPr lang="en-US" sz="3200"/>
            </a:br>
            <a:r>
              <a:rPr lang="en-US" sz="3200"/>
              <a:t>Step 2: How will we know that a change is an improvement?</a:t>
            </a:r>
            <a:endParaRPr lang="en-US" sz="3200" dirty="0"/>
          </a:p>
        </p:txBody>
      </p:sp>
    </p:spTree>
    <p:custDataLst>
      <p:tags r:id="rId1"/>
    </p:custDataLst>
    <p:extLst>
      <p:ext uri="{BB962C8B-B14F-4D97-AF65-F5344CB8AC3E}">
        <p14:creationId xmlns:p14="http://schemas.microsoft.com/office/powerpoint/2010/main" val="416033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1E40-F52C-4FC0-9649-69CAE482F76E}"/>
              </a:ext>
            </a:extLst>
          </p:cNvPr>
          <p:cNvSpPr>
            <a:spLocks noGrp="1"/>
          </p:cNvSpPr>
          <p:nvPr>
            <p:ph type="title"/>
          </p:nvPr>
        </p:nvSpPr>
        <p:spPr>
          <a:xfrm>
            <a:off x="592667" y="377877"/>
            <a:ext cx="7924800" cy="926634"/>
          </a:xfrm>
        </p:spPr>
        <p:txBody>
          <a:bodyPr>
            <a:noAutofit/>
          </a:bodyPr>
          <a:lstStyle/>
          <a:p>
            <a:r>
              <a:rPr lang="en-US" sz="3200" dirty="0"/>
              <a:t>Model For Improvement</a:t>
            </a:r>
            <a:br>
              <a:rPr lang="en-US" sz="3200" dirty="0"/>
            </a:br>
            <a:r>
              <a:rPr lang="en-US" sz="3200" dirty="0"/>
              <a:t>Step 3: What change can we make that will result in an improvement?</a:t>
            </a:r>
          </a:p>
        </p:txBody>
      </p:sp>
      <p:sp>
        <p:nvSpPr>
          <p:cNvPr id="3" name="Content Placeholder 2">
            <a:extLst>
              <a:ext uri="{FF2B5EF4-FFF2-40B4-BE49-F238E27FC236}">
                <a16:creationId xmlns:a16="http://schemas.microsoft.com/office/drawing/2014/main" id="{828C6968-7305-4FAC-AA30-8874AA78726E}"/>
              </a:ext>
            </a:extLst>
          </p:cNvPr>
          <p:cNvSpPr>
            <a:spLocks noGrp="1"/>
          </p:cNvSpPr>
          <p:nvPr>
            <p:ph idx="1"/>
          </p:nvPr>
        </p:nvSpPr>
        <p:spPr>
          <a:xfrm>
            <a:off x="479188" y="2114550"/>
            <a:ext cx="8151757" cy="1160177"/>
          </a:xfrm>
        </p:spPr>
        <p:txBody>
          <a:bodyPr>
            <a:noAutofit/>
          </a:bodyPr>
          <a:lstStyle/>
          <a:p>
            <a:pPr marL="0" indent="0">
              <a:buNone/>
            </a:pPr>
            <a:r>
              <a:rPr lang="en-US" sz="2400" dirty="0"/>
              <a:t>This is where you develop ideas for change</a:t>
            </a:r>
          </a:p>
          <a:p>
            <a:pPr lvl="1"/>
            <a:r>
              <a:rPr lang="en-US" sz="2000" dirty="0"/>
              <a:t>Conduct a group discussion</a:t>
            </a:r>
          </a:p>
          <a:p>
            <a:pPr lvl="1"/>
            <a:r>
              <a:rPr lang="en-US" sz="2000" dirty="0"/>
              <a:t>Use change concepts*</a:t>
            </a:r>
          </a:p>
          <a:p>
            <a:pPr lvl="1"/>
            <a:r>
              <a:rPr lang="en-US" sz="2000" dirty="0"/>
              <a:t>Consider alternative methods** </a:t>
            </a:r>
          </a:p>
        </p:txBody>
      </p:sp>
      <p:sp>
        <p:nvSpPr>
          <p:cNvPr id="6" name="TextBox 5">
            <a:extLst>
              <a:ext uri="{FF2B5EF4-FFF2-40B4-BE49-F238E27FC236}">
                <a16:creationId xmlns:a16="http://schemas.microsoft.com/office/drawing/2014/main" id="{4A307565-F142-498B-840E-16AD73DA9615}"/>
              </a:ext>
            </a:extLst>
          </p:cNvPr>
          <p:cNvSpPr txBox="1"/>
          <p:nvPr/>
        </p:nvSpPr>
        <p:spPr>
          <a:xfrm>
            <a:off x="524932" y="3943350"/>
            <a:ext cx="8060267" cy="369332"/>
          </a:xfrm>
          <a:prstGeom prst="rect">
            <a:avLst/>
          </a:prstGeom>
          <a:noFill/>
        </p:spPr>
        <p:txBody>
          <a:bodyPr wrap="square" rtlCol="0">
            <a:spAutoFit/>
          </a:bodyPr>
          <a:lstStyle/>
          <a:p>
            <a:pPr defTabSz="685800">
              <a:defRPr/>
            </a:pPr>
            <a:r>
              <a:rPr lang="en-US" sz="900" dirty="0">
                <a:solidFill>
                  <a:prstClr val="black"/>
                </a:solidFill>
                <a:latin typeface="Calibri" panose="020F0502020204030204"/>
                <a:hlinkClick r:id="rId3"/>
              </a:rPr>
              <a:t>*https://collegehealthqi.nyu.edu/improvement-journey/6-develop-ideas-for-change/</a:t>
            </a:r>
            <a:endParaRPr lang="en-US" sz="900" dirty="0">
              <a:solidFill>
                <a:prstClr val="black"/>
              </a:solidFill>
              <a:latin typeface="Calibri" panose="020F0502020204030204"/>
            </a:endParaRPr>
          </a:p>
          <a:p>
            <a:pPr defTabSz="685800">
              <a:defRPr/>
            </a:pPr>
            <a:r>
              <a:rPr lang="en-US" sz="900" dirty="0">
                <a:solidFill>
                  <a:prstClr val="black"/>
                </a:solidFill>
                <a:latin typeface="Calibri" panose="020F0502020204030204"/>
              </a:rPr>
              <a:t>**</a:t>
            </a:r>
            <a:r>
              <a:rPr lang="en-US" sz="900" dirty="0">
                <a:solidFill>
                  <a:prstClr val="black"/>
                </a:solidFill>
                <a:latin typeface="Calibri" panose="020F0502020204030204"/>
                <a:hlinkClick r:id="rId4"/>
              </a:rPr>
              <a:t>https://qi.elft.nhs.uk/collection/developing-a-strategy-and-change-ideas/</a:t>
            </a:r>
            <a:endParaRPr lang="en-US" sz="9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0579E69E-453B-49C4-8E1C-0A0970DC0775}"/>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16</a:t>
            </a:r>
          </a:p>
        </p:txBody>
      </p:sp>
    </p:spTree>
    <p:custDataLst>
      <p:tags r:id="rId1"/>
    </p:custDataLst>
    <p:extLst>
      <p:ext uri="{BB962C8B-B14F-4D97-AF65-F5344CB8AC3E}">
        <p14:creationId xmlns:p14="http://schemas.microsoft.com/office/powerpoint/2010/main" val="3272202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A07C5-3F5E-40C1-8F48-E88B20DA92D7}"/>
              </a:ext>
            </a:extLst>
          </p:cNvPr>
          <p:cNvSpPr>
            <a:spLocks noGrp="1"/>
          </p:cNvSpPr>
          <p:nvPr>
            <p:ph idx="1"/>
          </p:nvPr>
        </p:nvSpPr>
        <p:spPr/>
        <p:txBody>
          <a:bodyPr>
            <a:noAutofit/>
          </a:bodyPr>
          <a:lstStyle/>
          <a:p>
            <a:r>
              <a:rPr lang="en-US" sz="2000" dirty="0"/>
              <a:t>Find a skilled facilitator</a:t>
            </a:r>
          </a:p>
          <a:p>
            <a:pPr lvl="1"/>
            <a:r>
              <a:rPr lang="en-US" sz="1800" dirty="0"/>
              <a:t>Make sure no judgement takes place</a:t>
            </a:r>
          </a:p>
          <a:p>
            <a:pPr lvl="1"/>
            <a:r>
              <a:rPr lang="en-US" sz="1800" dirty="0"/>
              <a:t>Keep the group focused on the aim</a:t>
            </a:r>
          </a:p>
          <a:p>
            <a:pPr lvl="1"/>
            <a:r>
              <a:rPr lang="en-US" sz="1800" dirty="0"/>
              <a:t>Encourage out-of-the-box thinking</a:t>
            </a:r>
          </a:p>
          <a:p>
            <a:pPr lvl="1"/>
            <a:r>
              <a:rPr lang="en-US" sz="1800" dirty="0"/>
              <a:t>Decide if people state idea or go around the room soliciting ideas for each person</a:t>
            </a:r>
          </a:p>
          <a:p>
            <a:r>
              <a:rPr lang="en-US" sz="2000" dirty="0"/>
              <a:t>Write down the idea and confirm that you captured it correctly</a:t>
            </a:r>
          </a:p>
          <a:p>
            <a:r>
              <a:rPr lang="en-US" sz="2000" dirty="0"/>
              <a:t>Quantity; remember, no one is the judge of quality </a:t>
            </a:r>
          </a:p>
          <a:p>
            <a:r>
              <a:rPr lang="en-US" sz="2000" dirty="0"/>
              <a:t>Stop cross talk</a:t>
            </a:r>
          </a:p>
          <a:p>
            <a:r>
              <a:rPr lang="en-US" sz="2000" dirty="0"/>
              <a:t>To learn more about the brainstorm, go to </a:t>
            </a:r>
            <a:r>
              <a:rPr lang="en-US" sz="2000" u="sng" dirty="0">
                <a:hlinkClick r:id="rId3"/>
              </a:rPr>
              <a:t>https://www.youtube.com/watch?v=YXZamW4-Ysk</a:t>
            </a:r>
            <a:endParaRPr lang="en-US" sz="2000" dirty="0"/>
          </a:p>
        </p:txBody>
      </p:sp>
      <p:sp>
        <p:nvSpPr>
          <p:cNvPr id="4" name="TextBox 3">
            <a:extLst>
              <a:ext uri="{FF2B5EF4-FFF2-40B4-BE49-F238E27FC236}">
                <a16:creationId xmlns:a16="http://schemas.microsoft.com/office/drawing/2014/main" id="{BEBFFE37-D1D3-4DB4-B5D4-4979A39693C7}"/>
              </a:ext>
            </a:extLst>
          </p:cNvPr>
          <p:cNvSpPr txBox="1"/>
          <p:nvPr/>
        </p:nvSpPr>
        <p:spPr>
          <a:xfrm>
            <a:off x="432073" y="4705350"/>
            <a:ext cx="348977" cy="300082"/>
          </a:xfrm>
          <a:prstGeom prst="rect">
            <a:avLst/>
          </a:prstGeom>
          <a:noFill/>
        </p:spPr>
        <p:txBody>
          <a:bodyPr wrap="square" rtlCol="0">
            <a:spAutoFit/>
          </a:bodyPr>
          <a:lstStyle/>
          <a:p>
            <a:pPr algn="ctr" defTabSz="685800">
              <a:defRPr/>
            </a:pPr>
            <a:r>
              <a:rPr lang="en-US" sz="1350" dirty="0">
                <a:solidFill>
                  <a:prstClr val="white"/>
                </a:solidFill>
                <a:latin typeface="Garamond" panose="02020404030301010803" pitchFamily="18" charset="0"/>
              </a:rPr>
              <a:t>17</a:t>
            </a:r>
          </a:p>
        </p:txBody>
      </p:sp>
      <p:sp>
        <p:nvSpPr>
          <p:cNvPr id="6" name="Title 1">
            <a:extLst>
              <a:ext uri="{FF2B5EF4-FFF2-40B4-BE49-F238E27FC236}">
                <a16:creationId xmlns:a16="http://schemas.microsoft.com/office/drawing/2014/main" id="{3DC99D32-CF02-864E-9FE5-3E33B37BC893}"/>
              </a:ext>
            </a:extLst>
          </p:cNvPr>
          <p:cNvSpPr txBox="1">
            <a:spLocks/>
          </p:cNvSpPr>
          <p:nvPr/>
        </p:nvSpPr>
        <p:spPr>
          <a:xfrm>
            <a:off x="592667" y="377877"/>
            <a:ext cx="7924800" cy="7111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kern="1200">
                <a:solidFill>
                  <a:schemeClr val="tx1"/>
                </a:solidFill>
                <a:latin typeface="Garamond" panose="02020404030301010803" pitchFamily="18" charset="0"/>
                <a:ea typeface="+mj-ea"/>
                <a:cs typeface="Arial" panose="020B0604020202020204" pitchFamily="34" charset="0"/>
              </a:defRPr>
            </a:lvl1pPr>
          </a:lstStyle>
          <a:p>
            <a:r>
              <a:rPr lang="en-US" sz="3200" dirty="0"/>
              <a:t>Simple Rules for Brainstorming</a:t>
            </a:r>
          </a:p>
        </p:txBody>
      </p:sp>
    </p:spTree>
    <p:custDataLst>
      <p:tags r:id="rId1"/>
    </p:custDataLst>
    <p:extLst>
      <p:ext uri="{BB962C8B-B14F-4D97-AF65-F5344CB8AC3E}">
        <p14:creationId xmlns:p14="http://schemas.microsoft.com/office/powerpoint/2010/main" val="3709786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526D517-0F6E-4FD3-BC35-AFE9CCA31930}"/>
              </a:ext>
            </a:extLst>
          </p:cNvPr>
          <p:cNvSpPr>
            <a:spLocks noGrp="1" noChangeArrowheads="1"/>
          </p:cNvSpPr>
          <p:nvPr>
            <p:ph type="title"/>
          </p:nvPr>
        </p:nvSpPr>
        <p:spPr>
          <a:xfrm>
            <a:off x="1485900" y="514350"/>
            <a:ext cx="6172200" cy="569119"/>
          </a:xfrm>
        </p:spPr>
        <p:txBody>
          <a:bodyPr>
            <a:noAutofit/>
          </a:bodyPr>
          <a:lstStyle/>
          <a:p>
            <a:pPr eaLnBrk="1" hangingPunct="1"/>
            <a:r>
              <a:rPr lang="en-US" altLang="en-US" sz="3200" dirty="0"/>
              <a:t>Reaching Consensus</a:t>
            </a:r>
          </a:p>
        </p:txBody>
      </p:sp>
      <p:sp>
        <p:nvSpPr>
          <p:cNvPr id="26627" name="Rectangle 3">
            <a:extLst>
              <a:ext uri="{FF2B5EF4-FFF2-40B4-BE49-F238E27FC236}">
                <a16:creationId xmlns:a16="http://schemas.microsoft.com/office/drawing/2014/main" id="{B8BA6F89-A79E-48C2-BB9D-36A40C0C62FA}"/>
              </a:ext>
            </a:extLst>
          </p:cNvPr>
          <p:cNvSpPr>
            <a:spLocks noGrp="1" noChangeArrowheads="1"/>
          </p:cNvSpPr>
          <p:nvPr>
            <p:ph idx="1"/>
          </p:nvPr>
        </p:nvSpPr>
        <p:spPr>
          <a:xfrm>
            <a:off x="431581" y="1200150"/>
            <a:ext cx="8270984" cy="1583251"/>
          </a:xfrm>
        </p:spPr>
        <p:txBody>
          <a:bodyPr/>
          <a:lstStyle/>
          <a:p>
            <a:pPr marL="204788" lvl="2" indent="-204788">
              <a:buSzPct val="85000"/>
              <a:buFont typeface="Wingdings 2" panose="05020102010507070707" pitchFamily="18" charset="2"/>
              <a:buChar char=""/>
              <a:defRPr/>
            </a:pPr>
            <a:r>
              <a:rPr lang="en-US" sz="2100" dirty="0"/>
              <a:t>Vote: Each participant votes on the idea(s) they like</a:t>
            </a:r>
          </a:p>
          <a:p>
            <a:pPr marL="204788" lvl="2" indent="-204788">
              <a:buSzPct val="85000"/>
              <a:buFont typeface="Wingdings 2" panose="05020102010507070707" pitchFamily="18" charset="2"/>
              <a:buChar char=""/>
              <a:defRPr/>
            </a:pPr>
            <a:r>
              <a:rPr lang="en-US" sz="2100" dirty="0"/>
              <a:t>Fist of five – each person can hold up to 5 fingers to vote on each idea</a:t>
            </a:r>
          </a:p>
          <a:p>
            <a:pPr marL="204788" lvl="2" indent="-204788">
              <a:buSzPct val="85000"/>
              <a:buFont typeface="Wingdings 2" panose="05020102010507070707" pitchFamily="18" charset="2"/>
              <a:buChar char=""/>
              <a:defRPr/>
            </a:pPr>
            <a:r>
              <a:rPr lang="en-US" sz="2100" dirty="0"/>
              <a:t>Voting establishes a consensus on the priority for improvement </a:t>
            </a:r>
          </a:p>
          <a:p>
            <a:pPr marL="204788" lvl="2" indent="-204788">
              <a:buSzPct val="85000"/>
              <a:buFont typeface="Wingdings 2" panose="05020102010507070707" pitchFamily="18" charset="2"/>
              <a:buChar char=""/>
              <a:defRPr/>
            </a:pPr>
            <a:r>
              <a:rPr lang="en-US" sz="2100" dirty="0"/>
              <a:t>The group gains a clear understanding of the preferred priority</a:t>
            </a:r>
          </a:p>
        </p:txBody>
      </p:sp>
      <p:pic>
        <p:nvPicPr>
          <p:cNvPr id="5" name="Picture 4">
            <a:extLst>
              <a:ext uri="{FF2B5EF4-FFF2-40B4-BE49-F238E27FC236}">
                <a16:creationId xmlns:a16="http://schemas.microsoft.com/office/drawing/2014/main" id="{B2A68033-F048-4AC1-B20A-2142FC5281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67636" y="2970081"/>
            <a:ext cx="4798875" cy="1473830"/>
          </a:xfrm>
          <a:prstGeom prst="rect">
            <a:avLst/>
          </a:prstGeom>
          <a:ln w="19050">
            <a:solidFill>
              <a:srgbClr val="C00000"/>
            </a:solidFill>
          </a:ln>
        </p:spPr>
      </p:pic>
      <p:sp>
        <p:nvSpPr>
          <p:cNvPr id="3" name="TextBox 2">
            <a:extLst>
              <a:ext uri="{FF2B5EF4-FFF2-40B4-BE49-F238E27FC236}">
                <a16:creationId xmlns:a16="http://schemas.microsoft.com/office/drawing/2014/main" id="{E7B7741C-346B-47C1-94FC-089BB43A7121}"/>
              </a:ext>
            </a:extLst>
          </p:cNvPr>
          <p:cNvSpPr txBox="1"/>
          <p:nvPr/>
        </p:nvSpPr>
        <p:spPr>
          <a:xfrm>
            <a:off x="2167636" y="4603834"/>
            <a:ext cx="4798875" cy="253916"/>
          </a:xfrm>
          <a:prstGeom prst="rect">
            <a:avLst/>
          </a:prstGeom>
          <a:noFill/>
          <a:ln>
            <a:solidFill>
              <a:schemeClr val="tx1"/>
            </a:solidFill>
          </a:ln>
        </p:spPr>
        <p:txBody>
          <a:bodyPr wrap="square" rtlCol="0">
            <a:spAutoFit/>
          </a:bodyPr>
          <a:lstStyle/>
          <a:p>
            <a:pPr algn="ctr" defTabSz="685800">
              <a:defRPr/>
            </a:pPr>
            <a:r>
              <a:rPr lang="en-US" sz="1050" dirty="0">
                <a:solidFill>
                  <a:prstClr val="black"/>
                </a:solidFill>
                <a:latin typeface="Calibri" panose="020F0502020204030204"/>
                <a:hlinkClick r:id="rId5"/>
              </a:rPr>
              <a:t>Learn more about the Fist of Five method</a:t>
            </a:r>
            <a:endParaRPr lang="en-US" sz="1050" dirty="0">
              <a:solidFill>
                <a:prstClr val="black"/>
              </a:solidFill>
              <a:latin typeface="Calibri" panose="020F0502020204030204"/>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2680-8032-469C-A294-71F7B4719B46}"/>
              </a:ext>
            </a:extLst>
          </p:cNvPr>
          <p:cNvSpPr>
            <a:spLocks noGrp="1"/>
          </p:cNvSpPr>
          <p:nvPr>
            <p:ph type="title"/>
          </p:nvPr>
        </p:nvSpPr>
        <p:spPr>
          <a:xfrm>
            <a:off x="457200" y="469900"/>
            <a:ext cx="8229600" cy="857250"/>
          </a:xfrm>
        </p:spPr>
        <p:txBody>
          <a:bodyPr>
            <a:noAutofit/>
          </a:bodyPr>
          <a:lstStyle/>
          <a:p>
            <a:r>
              <a:rPr lang="en-US" sz="3200" dirty="0"/>
              <a:t>Testing the Proposed Intervention in a </a:t>
            </a:r>
            <a:br>
              <a:rPr lang="en-US" sz="3200" dirty="0"/>
            </a:br>
            <a:r>
              <a:rPr lang="en-US" sz="3200" dirty="0"/>
              <a:t>Force Field Analysis</a:t>
            </a:r>
          </a:p>
        </p:txBody>
      </p:sp>
      <p:sp>
        <p:nvSpPr>
          <p:cNvPr id="3" name="Content Placeholder 2">
            <a:extLst>
              <a:ext uri="{FF2B5EF4-FFF2-40B4-BE49-F238E27FC236}">
                <a16:creationId xmlns:a16="http://schemas.microsoft.com/office/drawing/2014/main" id="{744EB80E-240D-431A-B220-5E78757A5865}"/>
              </a:ext>
            </a:extLst>
          </p:cNvPr>
          <p:cNvSpPr>
            <a:spLocks noGrp="1"/>
          </p:cNvSpPr>
          <p:nvPr>
            <p:ph idx="1"/>
          </p:nvPr>
        </p:nvSpPr>
        <p:spPr>
          <a:xfrm>
            <a:off x="457200" y="1463675"/>
            <a:ext cx="8229600" cy="3394075"/>
          </a:xfrm>
        </p:spPr>
        <p:txBody>
          <a:bodyPr>
            <a:noAutofit/>
          </a:bodyPr>
          <a:lstStyle/>
          <a:p>
            <a:r>
              <a:rPr lang="en-US" sz="2400" dirty="0"/>
              <a:t>Brainstorming results in a suggestion to try to avoid having the patients directly pay for transportation and wait for reimbursement</a:t>
            </a:r>
          </a:p>
          <a:p>
            <a:r>
              <a:rPr lang="en-US" sz="2400" dirty="0"/>
              <a:t>Brainstorming consensus indicates that the Team should try to contract with Uber to transport patients to and from the clinic</a:t>
            </a:r>
          </a:p>
          <a:p>
            <a:r>
              <a:rPr lang="en-US" sz="2400" dirty="0"/>
              <a:t>How sure are we, that we can make this happen successfully?</a:t>
            </a:r>
          </a:p>
        </p:txBody>
      </p:sp>
    </p:spTree>
    <p:custDataLst>
      <p:tags r:id="rId1"/>
    </p:custDataLst>
    <p:extLst>
      <p:ext uri="{BB962C8B-B14F-4D97-AF65-F5344CB8AC3E}">
        <p14:creationId xmlns:p14="http://schemas.microsoft.com/office/powerpoint/2010/main" val="426625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a:extLst>
              <a:ext uri="{FF2B5EF4-FFF2-40B4-BE49-F238E27FC236}">
                <a16:creationId xmlns:a16="http://schemas.microsoft.com/office/drawing/2014/main" id="{7DE00706-F92C-4F09-8A73-36A46E91B809}"/>
              </a:ext>
            </a:extLst>
          </p:cNvPr>
          <p:cNvSpPr>
            <a:spLocks noGrp="1"/>
          </p:cNvSpPr>
          <p:nvPr>
            <p:ph idx="1"/>
          </p:nvPr>
        </p:nvSpPr>
        <p:spPr bwMode="auto">
          <a:xfrm>
            <a:off x="442719" y="1393031"/>
            <a:ext cx="8253634" cy="23979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z="2000" dirty="0"/>
              <a:t>Developed by Kurt Lewin- a social scientist*</a:t>
            </a:r>
          </a:p>
          <a:p>
            <a:r>
              <a:rPr lang="en-US" altLang="en-US" sz="2000" dirty="0"/>
              <a:t>Identifies the forces and factors in place that support or work against the solution of an issue, so that the positives can be reinforced, and the negatives reduced </a:t>
            </a:r>
          </a:p>
          <a:p>
            <a:r>
              <a:rPr lang="en-US" altLang="en-US" sz="2000" dirty="0"/>
              <a:t>Gets people to think on both sides of the issue…why it might work and why it might not</a:t>
            </a:r>
          </a:p>
          <a:p>
            <a:r>
              <a:rPr lang="en-US" altLang="en-US" sz="2000" dirty="0"/>
              <a:t>Achieves a rating of “forces” through consensus</a:t>
            </a:r>
          </a:p>
        </p:txBody>
      </p:sp>
      <p:sp>
        <p:nvSpPr>
          <p:cNvPr id="6" name="Title 1">
            <a:extLst>
              <a:ext uri="{FF2B5EF4-FFF2-40B4-BE49-F238E27FC236}">
                <a16:creationId xmlns:a16="http://schemas.microsoft.com/office/drawing/2014/main" id="{507DE877-BC13-488F-B3A3-368A3E787C6C}"/>
              </a:ext>
            </a:extLst>
          </p:cNvPr>
          <p:cNvSpPr txBox="1">
            <a:spLocks/>
          </p:cNvSpPr>
          <p:nvPr/>
        </p:nvSpPr>
        <p:spPr>
          <a:xfrm>
            <a:off x="-3942" y="577014"/>
            <a:ext cx="9146956" cy="699336"/>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3200" b="0" i="0" u="none" kern="1200">
                <a:solidFill>
                  <a:schemeClr val="tx1"/>
                </a:solidFill>
                <a:latin typeface="Garamond" panose="02020404030301010803" pitchFamily="18" charset="0"/>
                <a:ea typeface="+mj-ea"/>
                <a:cs typeface="+mj-cs"/>
              </a:defRPr>
            </a:lvl1pPr>
          </a:lstStyle>
          <a:p>
            <a:pPr defTabSz="685800">
              <a:defRPr/>
            </a:pPr>
            <a:r>
              <a:rPr lang="en-US" dirty="0">
                <a:solidFill>
                  <a:prstClr val="black"/>
                </a:solidFill>
              </a:rPr>
              <a:t>Reaching Consensus  - Establishing Priorities</a:t>
            </a:r>
          </a:p>
          <a:p>
            <a:pPr defTabSz="685800">
              <a:defRPr/>
            </a:pPr>
            <a:r>
              <a:rPr lang="en-US" dirty="0">
                <a:solidFill>
                  <a:prstClr val="black"/>
                </a:solidFill>
              </a:rPr>
              <a:t>Force Field Analysis</a:t>
            </a:r>
          </a:p>
        </p:txBody>
      </p:sp>
      <p:sp>
        <p:nvSpPr>
          <p:cNvPr id="9" name="TextBox 8">
            <a:extLst>
              <a:ext uri="{FF2B5EF4-FFF2-40B4-BE49-F238E27FC236}">
                <a16:creationId xmlns:a16="http://schemas.microsoft.com/office/drawing/2014/main" id="{5B19ECD3-578B-4D78-BD53-CC556C21D86E}"/>
              </a:ext>
            </a:extLst>
          </p:cNvPr>
          <p:cNvSpPr txBox="1"/>
          <p:nvPr/>
        </p:nvSpPr>
        <p:spPr>
          <a:xfrm>
            <a:off x="1981200" y="3961968"/>
            <a:ext cx="5306520" cy="253916"/>
          </a:xfrm>
          <a:prstGeom prst="rect">
            <a:avLst/>
          </a:prstGeom>
          <a:noFill/>
          <a:ln>
            <a:solidFill>
              <a:schemeClr val="tx1"/>
            </a:solidFill>
          </a:ln>
        </p:spPr>
        <p:txBody>
          <a:bodyPr wrap="square" rtlCol="0">
            <a:spAutoFit/>
          </a:bodyPr>
          <a:lstStyle/>
          <a:p>
            <a:pPr algn="ctr" defTabSz="685800">
              <a:defRPr/>
            </a:pPr>
            <a:r>
              <a:rPr lang="en-US" sz="1050" dirty="0">
                <a:solidFill>
                  <a:prstClr val="black"/>
                </a:solidFill>
                <a:latin typeface="Calibri" panose="020F0502020204030204"/>
                <a:hlinkClick r:id="rId4"/>
              </a:rPr>
              <a:t>Learn more about Force Field Analysis</a:t>
            </a:r>
            <a:endParaRPr lang="en-US" sz="105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967C7630-E25F-4CFA-BF99-2EF2FDFF16A3}"/>
              </a:ext>
            </a:extLst>
          </p:cNvPr>
          <p:cNvSpPr txBox="1"/>
          <p:nvPr/>
        </p:nvSpPr>
        <p:spPr>
          <a:xfrm>
            <a:off x="379379" y="4640818"/>
            <a:ext cx="6783421" cy="369332"/>
          </a:xfrm>
          <a:prstGeom prst="rect">
            <a:avLst/>
          </a:prstGeom>
          <a:noFill/>
        </p:spPr>
        <p:txBody>
          <a:bodyPr wrap="square" rtlCol="0">
            <a:spAutoFit/>
          </a:bodyPr>
          <a:lstStyle/>
          <a:p>
            <a:pPr defTabSz="685800">
              <a:defRPr/>
            </a:pPr>
            <a:r>
              <a:rPr lang="en-US" sz="900" dirty="0">
                <a:solidFill>
                  <a:prstClr val="black"/>
                </a:solidFill>
                <a:latin typeface="Calibri" panose="020F0502020204030204"/>
              </a:rPr>
              <a:t>Lewin, Kurt (May 1943). "Defining the 'Field at a Given Time'". </a:t>
            </a:r>
            <a:r>
              <a:rPr lang="en-US" sz="900" i="1" dirty="0">
                <a:solidFill>
                  <a:prstClr val="black"/>
                </a:solidFill>
                <a:latin typeface="Calibri" panose="020F0502020204030204"/>
                <a:hlinkClick r:id="rId5" tooltip="Psychological Review"/>
              </a:rPr>
              <a:t>Psychological Review</a:t>
            </a:r>
            <a:r>
              <a:rPr lang="en-US" sz="900" dirty="0">
                <a:solidFill>
                  <a:prstClr val="black"/>
                </a:solidFill>
                <a:latin typeface="Calibri" panose="020F0502020204030204"/>
              </a:rPr>
              <a:t>. 50(3): 292–310. Republished in </a:t>
            </a:r>
            <a:r>
              <a:rPr lang="en-US" sz="900" i="1" dirty="0">
                <a:solidFill>
                  <a:prstClr val="black"/>
                </a:solidFill>
                <a:latin typeface="Calibri" panose="020F0502020204030204"/>
              </a:rPr>
              <a:t>Resolving Social Conflicts &amp; Field Theory in Social Science</a:t>
            </a:r>
            <a:r>
              <a:rPr lang="en-US" sz="900" dirty="0">
                <a:solidFill>
                  <a:prstClr val="black"/>
                </a:solidFill>
                <a:latin typeface="Calibri" panose="020F0502020204030204"/>
              </a:rPr>
              <a:t>. Washington, D.C.: </a:t>
            </a:r>
            <a:r>
              <a:rPr lang="en-US" sz="900" dirty="0">
                <a:solidFill>
                  <a:prstClr val="black"/>
                </a:solidFill>
                <a:latin typeface="Calibri" panose="020F0502020204030204"/>
                <a:hlinkClick r:id="rId6" tooltip="American Psychological Association"/>
              </a:rPr>
              <a:t>American Psychological Association</a:t>
            </a:r>
            <a:r>
              <a:rPr lang="en-US" sz="900" dirty="0">
                <a:solidFill>
                  <a:prstClr val="black"/>
                </a:solidFill>
                <a:latin typeface="Calibri" panose="020F0502020204030204"/>
              </a:rPr>
              <a:t>, 1997</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06B411-54A7-EC45-9F2F-3CB7DEE9C609}"/>
              </a:ext>
            </a:extLst>
          </p:cNvPr>
          <p:cNvGrpSpPr/>
          <p:nvPr/>
        </p:nvGrpSpPr>
        <p:grpSpPr>
          <a:xfrm>
            <a:off x="1226283" y="1237787"/>
            <a:ext cx="6477061" cy="3619963"/>
            <a:chOff x="1771650" y="1237787"/>
            <a:chExt cx="5931694" cy="3315163"/>
          </a:xfrm>
        </p:grpSpPr>
        <p:sp>
          <p:nvSpPr>
            <p:cNvPr id="50178" name="Rectangle 4">
              <a:extLst>
                <a:ext uri="{FF2B5EF4-FFF2-40B4-BE49-F238E27FC236}">
                  <a16:creationId xmlns:a16="http://schemas.microsoft.com/office/drawing/2014/main" id="{5471A12D-8DBE-4604-B5A0-5457A149CCE1}"/>
                </a:ext>
              </a:extLst>
            </p:cNvPr>
            <p:cNvSpPr>
              <a:spLocks noChangeArrowheads="1"/>
            </p:cNvSpPr>
            <p:nvPr/>
          </p:nvSpPr>
          <p:spPr bwMode="auto">
            <a:xfrm>
              <a:off x="4186237" y="1518774"/>
              <a:ext cx="900113" cy="2743200"/>
            </a:xfrm>
            <a:prstGeom prst="rect">
              <a:avLst/>
            </a:prstGeom>
            <a:solidFill>
              <a:srgbClr val="EAEAE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79" name="AutoShape 6">
              <a:extLst>
                <a:ext uri="{FF2B5EF4-FFF2-40B4-BE49-F238E27FC236}">
                  <a16:creationId xmlns:a16="http://schemas.microsoft.com/office/drawing/2014/main" id="{895DFF62-C7E2-44FC-941F-49BA99578A63}"/>
                </a:ext>
              </a:extLst>
            </p:cNvPr>
            <p:cNvSpPr>
              <a:spLocks noChangeArrowheads="1"/>
            </p:cNvSpPr>
            <p:nvPr/>
          </p:nvSpPr>
          <p:spPr bwMode="auto">
            <a:xfrm>
              <a:off x="5460769" y="3426139"/>
              <a:ext cx="1608808" cy="579940"/>
            </a:xfrm>
            <a:prstGeom prst="leftArrow">
              <a:avLst>
                <a:gd name="adj1" fmla="val 50000"/>
                <a:gd name="adj2" fmla="val 85000"/>
              </a:avLst>
            </a:prstGeom>
            <a:solidFill>
              <a:srgbClr val="FFB3B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80" name="AutoShape 7">
              <a:extLst>
                <a:ext uri="{FF2B5EF4-FFF2-40B4-BE49-F238E27FC236}">
                  <a16:creationId xmlns:a16="http://schemas.microsoft.com/office/drawing/2014/main" id="{210DA4B6-8263-4A58-8DA3-0E3305CE9721}"/>
                </a:ext>
              </a:extLst>
            </p:cNvPr>
            <p:cNvSpPr>
              <a:spLocks noChangeArrowheads="1"/>
            </p:cNvSpPr>
            <p:nvPr/>
          </p:nvSpPr>
          <p:spPr bwMode="auto">
            <a:xfrm>
              <a:off x="2343151" y="1517305"/>
              <a:ext cx="1585913" cy="548879"/>
            </a:xfrm>
            <a:prstGeom prst="rightArrow">
              <a:avLst>
                <a:gd name="adj1" fmla="val 50000"/>
                <a:gd name="adj2" fmla="val 92500"/>
              </a:avLst>
            </a:prstGeom>
            <a:solidFill>
              <a:srgbClr val="AFFFA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81" name="AutoShape 8">
              <a:extLst>
                <a:ext uri="{FF2B5EF4-FFF2-40B4-BE49-F238E27FC236}">
                  <a16:creationId xmlns:a16="http://schemas.microsoft.com/office/drawing/2014/main" id="{D3077BA7-DDDC-49DE-906A-3FE2FDD261CE}"/>
                </a:ext>
              </a:extLst>
            </p:cNvPr>
            <p:cNvSpPr>
              <a:spLocks noChangeArrowheads="1"/>
            </p:cNvSpPr>
            <p:nvPr/>
          </p:nvSpPr>
          <p:spPr bwMode="auto">
            <a:xfrm>
              <a:off x="2343151" y="2133030"/>
              <a:ext cx="1676789" cy="649050"/>
            </a:xfrm>
            <a:prstGeom prst="rightArrow">
              <a:avLst>
                <a:gd name="adj1" fmla="val 50000"/>
                <a:gd name="adj2" fmla="val 92500"/>
              </a:avLst>
            </a:prstGeom>
            <a:solidFill>
              <a:srgbClr val="AFFFA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82" name="AutoShape 9">
              <a:extLst>
                <a:ext uri="{FF2B5EF4-FFF2-40B4-BE49-F238E27FC236}">
                  <a16:creationId xmlns:a16="http://schemas.microsoft.com/office/drawing/2014/main" id="{55EFAA3C-3A6B-45FC-BA97-853A0FDB5928}"/>
                </a:ext>
              </a:extLst>
            </p:cNvPr>
            <p:cNvSpPr>
              <a:spLocks noChangeArrowheads="1"/>
            </p:cNvSpPr>
            <p:nvPr/>
          </p:nvSpPr>
          <p:spPr bwMode="auto">
            <a:xfrm>
              <a:off x="2343151" y="3478673"/>
              <a:ext cx="1621399" cy="571065"/>
            </a:xfrm>
            <a:prstGeom prst="rightArrow">
              <a:avLst>
                <a:gd name="adj1" fmla="val 50000"/>
                <a:gd name="adj2" fmla="val 92500"/>
              </a:avLst>
            </a:prstGeom>
            <a:solidFill>
              <a:srgbClr val="AFFFA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83" name="AutoShape 10">
              <a:extLst>
                <a:ext uri="{FF2B5EF4-FFF2-40B4-BE49-F238E27FC236}">
                  <a16:creationId xmlns:a16="http://schemas.microsoft.com/office/drawing/2014/main" id="{83B1430B-846B-471B-A5AB-B8EA2D7602FC}"/>
                </a:ext>
              </a:extLst>
            </p:cNvPr>
            <p:cNvSpPr>
              <a:spLocks noChangeArrowheads="1"/>
            </p:cNvSpPr>
            <p:nvPr/>
          </p:nvSpPr>
          <p:spPr bwMode="auto">
            <a:xfrm>
              <a:off x="5386388" y="2124872"/>
              <a:ext cx="1675893" cy="647597"/>
            </a:xfrm>
            <a:prstGeom prst="leftArrow">
              <a:avLst>
                <a:gd name="adj1" fmla="val 50000"/>
                <a:gd name="adj2" fmla="val 85000"/>
              </a:avLst>
            </a:prstGeom>
            <a:solidFill>
              <a:srgbClr val="FFB3B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85" name="Text Box 12">
              <a:extLst>
                <a:ext uri="{FF2B5EF4-FFF2-40B4-BE49-F238E27FC236}">
                  <a16:creationId xmlns:a16="http://schemas.microsoft.com/office/drawing/2014/main" id="{E64A19B5-F1D0-418B-8D1D-D57E450588C4}"/>
                </a:ext>
              </a:extLst>
            </p:cNvPr>
            <p:cNvSpPr txBox="1">
              <a:spLocks noChangeArrowheads="1"/>
            </p:cNvSpPr>
            <p:nvPr/>
          </p:nvSpPr>
          <p:spPr bwMode="auto">
            <a:xfrm>
              <a:off x="1771650" y="1260410"/>
              <a:ext cx="20002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defRPr/>
              </a:pPr>
              <a:r>
                <a:rPr lang="en-US" altLang="en-US" sz="1200" dirty="0">
                  <a:solidFill>
                    <a:prstClr val="black"/>
                  </a:solidFill>
                  <a:latin typeface="Garamond" panose="02020404030301010803" pitchFamily="18" charset="0"/>
                </a:rPr>
                <a:t>Driving Forces for Change</a:t>
              </a:r>
            </a:p>
          </p:txBody>
        </p:sp>
        <p:sp>
          <p:nvSpPr>
            <p:cNvPr id="50186" name="Rectangle 13">
              <a:extLst>
                <a:ext uri="{FF2B5EF4-FFF2-40B4-BE49-F238E27FC236}">
                  <a16:creationId xmlns:a16="http://schemas.microsoft.com/office/drawing/2014/main" id="{FA08FB4F-2367-4BB1-A58C-D3C9AAD1DF2C}"/>
                </a:ext>
              </a:extLst>
            </p:cNvPr>
            <p:cNvSpPr>
              <a:spLocks noChangeArrowheads="1"/>
            </p:cNvSpPr>
            <p:nvPr/>
          </p:nvSpPr>
          <p:spPr bwMode="auto">
            <a:xfrm>
              <a:off x="5360194" y="1237787"/>
              <a:ext cx="2343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1200" dirty="0">
                  <a:solidFill>
                    <a:prstClr val="black"/>
                  </a:solidFill>
                  <a:latin typeface="Garamond" panose="02020404030301010803" pitchFamily="18" charset="0"/>
                </a:rPr>
                <a:t>Restraining Forces for Change</a:t>
              </a:r>
            </a:p>
          </p:txBody>
        </p:sp>
        <p:sp>
          <p:nvSpPr>
            <p:cNvPr id="50187" name="AutoShape 15">
              <a:extLst>
                <a:ext uri="{FF2B5EF4-FFF2-40B4-BE49-F238E27FC236}">
                  <a16:creationId xmlns:a16="http://schemas.microsoft.com/office/drawing/2014/main" id="{401A9D0D-64D4-44D1-89D7-AD1522EFE447}"/>
                </a:ext>
              </a:extLst>
            </p:cNvPr>
            <p:cNvSpPr>
              <a:spLocks noChangeArrowheads="1"/>
            </p:cNvSpPr>
            <p:nvPr/>
          </p:nvSpPr>
          <p:spPr bwMode="auto">
            <a:xfrm>
              <a:off x="5418535" y="1478556"/>
              <a:ext cx="1658338" cy="602613"/>
            </a:xfrm>
            <a:prstGeom prst="leftArrow">
              <a:avLst>
                <a:gd name="adj1" fmla="val 50000"/>
                <a:gd name="adj2" fmla="val 85000"/>
              </a:avLst>
            </a:prstGeom>
            <a:solidFill>
              <a:srgbClr val="FFB3B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188" name="Text Box 16">
              <a:extLst>
                <a:ext uri="{FF2B5EF4-FFF2-40B4-BE49-F238E27FC236}">
                  <a16:creationId xmlns:a16="http://schemas.microsoft.com/office/drawing/2014/main" id="{1AF2BC68-C8B8-44B9-B498-A8FECF01AE38}"/>
                </a:ext>
              </a:extLst>
            </p:cNvPr>
            <p:cNvSpPr txBox="1">
              <a:spLocks noChangeArrowheads="1"/>
            </p:cNvSpPr>
            <p:nvPr/>
          </p:nvSpPr>
          <p:spPr bwMode="auto">
            <a:xfrm>
              <a:off x="4251724" y="2287918"/>
              <a:ext cx="79176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defRPr/>
              </a:pPr>
              <a:r>
                <a:rPr lang="en-US" altLang="en-US" sz="1050" dirty="0">
                  <a:solidFill>
                    <a:prstClr val="black"/>
                  </a:solidFill>
                  <a:latin typeface="Garamond" panose="02020404030301010803" pitchFamily="18" charset="0"/>
                </a:rPr>
                <a:t>Contract with Uber to transport patients so that no payment is expected from patient</a:t>
              </a:r>
            </a:p>
          </p:txBody>
        </p:sp>
        <p:sp>
          <p:nvSpPr>
            <p:cNvPr id="60432" name="Text Box 20">
              <a:extLst>
                <a:ext uri="{FF2B5EF4-FFF2-40B4-BE49-F238E27FC236}">
                  <a16:creationId xmlns:a16="http://schemas.microsoft.com/office/drawing/2014/main" id="{1536CBA7-0B36-4976-9ED2-4026A93DAE27}"/>
                </a:ext>
              </a:extLst>
            </p:cNvPr>
            <p:cNvSpPr txBox="1">
              <a:spLocks noChangeArrowheads="1"/>
            </p:cNvSpPr>
            <p:nvPr/>
          </p:nvSpPr>
          <p:spPr bwMode="auto">
            <a:xfrm>
              <a:off x="5598661" y="3559991"/>
              <a:ext cx="15859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Still have to pay if Uber shows and patient doesn’t.</a:t>
              </a:r>
            </a:p>
          </p:txBody>
        </p:sp>
        <p:sp>
          <p:nvSpPr>
            <p:cNvPr id="60433" name="Text Box 21">
              <a:extLst>
                <a:ext uri="{FF2B5EF4-FFF2-40B4-BE49-F238E27FC236}">
                  <a16:creationId xmlns:a16="http://schemas.microsoft.com/office/drawing/2014/main" id="{33E27AC9-7148-4243-8345-EF91336C0DC4}"/>
                </a:ext>
              </a:extLst>
            </p:cNvPr>
            <p:cNvSpPr txBox="1">
              <a:spLocks noChangeArrowheads="1"/>
            </p:cNvSpPr>
            <p:nvPr/>
          </p:nvSpPr>
          <p:spPr bwMode="auto">
            <a:xfrm>
              <a:off x="5866366" y="2276200"/>
              <a:ext cx="12165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Uber contract needs legal review</a:t>
              </a:r>
            </a:p>
          </p:txBody>
        </p:sp>
        <p:sp>
          <p:nvSpPr>
            <p:cNvPr id="60434" name="Text Box 22">
              <a:extLst>
                <a:ext uri="{FF2B5EF4-FFF2-40B4-BE49-F238E27FC236}">
                  <a16:creationId xmlns:a16="http://schemas.microsoft.com/office/drawing/2014/main" id="{7C8C530A-2B3E-4CBF-9BDC-20E4970C39EF}"/>
                </a:ext>
              </a:extLst>
            </p:cNvPr>
            <p:cNvSpPr txBox="1">
              <a:spLocks noChangeArrowheads="1"/>
            </p:cNvSpPr>
            <p:nvPr/>
          </p:nvSpPr>
          <p:spPr bwMode="auto">
            <a:xfrm>
              <a:off x="5917445" y="1603936"/>
              <a:ext cx="1114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More expensive than a bus or train </a:t>
              </a:r>
            </a:p>
          </p:txBody>
        </p:sp>
        <p:sp>
          <p:nvSpPr>
            <p:cNvPr id="60439" name="Text Box 27">
              <a:extLst>
                <a:ext uri="{FF2B5EF4-FFF2-40B4-BE49-F238E27FC236}">
                  <a16:creationId xmlns:a16="http://schemas.microsoft.com/office/drawing/2014/main" id="{4D0308C5-F053-4E25-B19A-323530EFDCEF}"/>
                </a:ext>
              </a:extLst>
            </p:cNvPr>
            <p:cNvSpPr txBox="1">
              <a:spLocks noChangeArrowheads="1"/>
            </p:cNvSpPr>
            <p:nvPr/>
          </p:nvSpPr>
          <p:spPr bwMode="auto">
            <a:xfrm>
              <a:off x="7184575" y="2392410"/>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defRPr/>
              </a:pPr>
              <a:r>
                <a:rPr lang="en-US" altLang="en-US" sz="788" dirty="0">
                  <a:solidFill>
                    <a:prstClr val="black"/>
                  </a:solidFill>
                  <a:latin typeface="Garamond" panose="02020404030301010803" pitchFamily="18" charset="0"/>
                </a:rPr>
                <a:t>1</a:t>
              </a:r>
            </a:p>
          </p:txBody>
        </p:sp>
        <p:sp>
          <p:nvSpPr>
            <p:cNvPr id="60440" name="Text Box 28">
              <a:extLst>
                <a:ext uri="{FF2B5EF4-FFF2-40B4-BE49-F238E27FC236}">
                  <a16:creationId xmlns:a16="http://schemas.microsoft.com/office/drawing/2014/main" id="{08BCD4D6-3635-4179-B57B-7ACAD7E4CADD}"/>
                </a:ext>
              </a:extLst>
            </p:cNvPr>
            <p:cNvSpPr txBox="1">
              <a:spLocks noChangeArrowheads="1"/>
            </p:cNvSpPr>
            <p:nvPr/>
          </p:nvSpPr>
          <p:spPr bwMode="auto">
            <a:xfrm>
              <a:off x="2112170" y="3603636"/>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788" dirty="0">
                  <a:solidFill>
                    <a:prstClr val="black"/>
                  </a:solidFill>
                  <a:latin typeface="Garamond" panose="02020404030301010803" pitchFamily="18" charset="0"/>
                </a:rPr>
                <a:t>2</a:t>
              </a:r>
            </a:p>
          </p:txBody>
        </p:sp>
        <p:sp>
          <p:nvSpPr>
            <p:cNvPr id="60441" name="Text Box 29">
              <a:extLst>
                <a:ext uri="{FF2B5EF4-FFF2-40B4-BE49-F238E27FC236}">
                  <a16:creationId xmlns:a16="http://schemas.microsoft.com/office/drawing/2014/main" id="{ACA77398-EAA1-45A2-9B2F-EF40D316AA81}"/>
                </a:ext>
              </a:extLst>
            </p:cNvPr>
            <p:cNvSpPr txBox="1">
              <a:spLocks noChangeArrowheads="1"/>
            </p:cNvSpPr>
            <p:nvPr/>
          </p:nvSpPr>
          <p:spPr bwMode="auto">
            <a:xfrm>
              <a:off x="2128838" y="1691492"/>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788" dirty="0">
                  <a:solidFill>
                    <a:prstClr val="black"/>
                  </a:solidFill>
                  <a:latin typeface="Garamond" panose="02020404030301010803" pitchFamily="18" charset="0"/>
                </a:rPr>
                <a:t>3</a:t>
              </a:r>
            </a:p>
          </p:txBody>
        </p:sp>
        <p:sp>
          <p:nvSpPr>
            <p:cNvPr id="60442" name="Text Box 30">
              <a:extLst>
                <a:ext uri="{FF2B5EF4-FFF2-40B4-BE49-F238E27FC236}">
                  <a16:creationId xmlns:a16="http://schemas.microsoft.com/office/drawing/2014/main" id="{D9067AB3-43E7-45C3-800B-C125F4276589}"/>
                </a:ext>
              </a:extLst>
            </p:cNvPr>
            <p:cNvSpPr txBox="1">
              <a:spLocks noChangeArrowheads="1"/>
            </p:cNvSpPr>
            <p:nvPr/>
          </p:nvSpPr>
          <p:spPr bwMode="auto">
            <a:xfrm>
              <a:off x="2128838" y="2260611"/>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788" dirty="0">
                  <a:solidFill>
                    <a:prstClr val="black"/>
                  </a:solidFill>
                  <a:latin typeface="Garamond" panose="02020404030301010803" pitchFamily="18" charset="0"/>
                </a:rPr>
                <a:t>3</a:t>
              </a:r>
            </a:p>
          </p:txBody>
        </p:sp>
        <p:sp>
          <p:nvSpPr>
            <p:cNvPr id="50204" name="AutoShape 15">
              <a:extLst>
                <a:ext uri="{FF2B5EF4-FFF2-40B4-BE49-F238E27FC236}">
                  <a16:creationId xmlns:a16="http://schemas.microsoft.com/office/drawing/2014/main" id="{349C085F-1375-4A96-8BA6-E08F31C722DB}"/>
                </a:ext>
              </a:extLst>
            </p:cNvPr>
            <p:cNvSpPr>
              <a:spLocks noChangeArrowheads="1"/>
            </p:cNvSpPr>
            <p:nvPr/>
          </p:nvSpPr>
          <p:spPr bwMode="auto">
            <a:xfrm>
              <a:off x="5459346" y="2790842"/>
              <a:ext cx="1564481" cy="579940"/>
            </a:xfrm>
            <a:prstGeom prst="leftArrow">
              <a:avLst>
                <a:gd name="adj1" fmla="val 50000"/>
                <a:gd name="adj2" fmla="val 85000"/>
              </a:avLst>
            </a:prstGeom>
            <a:solidFill>
              <a:srgbClr val="FFB3B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50205" name="Text Box 29">
              <a:extLst>
                <a:ext uri="{FF2B5EF4-FFF2-40B4-BE49-F238E27FC236}">
                  <a16:creationId xmlns:a16="http://schemas.microsoft.com/office/drawing/2014/main" id="{00662029-17AD-41C8-8040-0FF2865DB1CE}"/>
                </a:ext>
              </a:extLst>
            </p:cNvPr>
            <p:cNvSpPr txBox="1">
              <a:spLocks noChangeArrowheads="1"/>
            </p:cNvSpPr>
            <p:nvPr/>
          </p:nvSpPr>
          <p:spPr bwMode="auto">
            <a:xfrm>
              <a:off x="4186237" y="2114086"/>
              <a:ext cx="81438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endParaRPr lang="en-US" altLang="en-US" sz="1350" dirty="0">
                <a:solidFill>
                  <a:prstClr val="black"/>
                </a:solidFill>
                <a:latin typeface="Garamond" panose="02020404030301010803" pitchFamily="18" charset="0"/>
              </a:endParaRPr>
            </a:p>
          </p:txBody>
        </p:sp>
        <p:sp>
          <p:nvSpPr>
            <p:cNvPr id="60446" name="Text Box 30">
              <a:extLst>
                <a:ext uri="{FF2B5EF4-FFF2-40B4-BE49-F238E27FC236}">
                  <a16:creationId xmlns:a16="http://schemas.microsoft.com/office/drawing/2014/main" id="{DADD0C26-7E77-41EF-B8AE-99758D93F0D3}"/>
                </a:ext>
              </a:extLst>
            </p:cNvPr>
            <p:cNvSpPr txBox="1">
              <a:spLocks noChangeArrowheads="1"/>
            </p:cNvSpPr>
            <p:nvPr/>
          </p:nvSpPr>
          <p:spPr bwMode="auto">
            <a:xfrm>
              <a:off x="5750253" y="2915888"/>
              <a:ext cx="13326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Fairly prioritizing patients who can use it</a:t>
              </a:r>
            </a:p>
          </p:txBody>
        </p:sp>
        <p:sp>
          <p:nvSpPr>
            <p:cNvPr id="50208" name="AutoShape 8">
              <a:extLst>
                <a:ext uri="{FF2B5EF4-FFF2-40B4-BE49-F238E27FC236}">
                  <a16:creationId xmlns:a16="http://schemas.microsoft.com/office/drawing/2014/main" id="{138B4815-AFD0-43E3-9108-0801924ACAE4}"/>
                </a:ext>
              </a:extLst>
            </p:cNvPr>
            <p:cNvSpPr>
              <a:spLocks noChangeArrowheads="1"/>
            </p:cNvSpPr>
            <p:nvPr/>
          </p:nvSpPr>
          <p:spPr bwMode="auto">
            <a:xfrm>
              <a:off x="2326483" y="2804649"/>
              <a:ext cx="1631232" cy="571065"/>
            </a:xfrm>
            <a:prstGeom prst="rightArrow">
              <a:avLst>
                <a:gd name="adj1" fmla="val 50000"/>
                <a:gd name="adj2" fmla="val 92500"/>
              </a:avLst>
            </a:prstGeom>
            <a:solidFill>
              <a:srgbClr val="AFFFA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350" dirty="0">
                <a:solidFill>
                  <a:prstClr val="black"/>
                </a:solidFill>
                <a:latin typeface="Garamond" panose="02020404030301010803" pitchFamily="18" charset="0"/>
              </a:endParaRPr>
            </a:p>
          </p:txBody>
        </p:sp>
        <p:sp>
          <p:nvSpPr>
            <p:cNvPr id="60450" name="Text Box 30">
              <a:extLst>
                <a:ext uri="{FF2B5EF4-FFF2-40B4-BE49-F238E27FC236}">
                  <a16:creationId xmlns:a16="http://schemas.microsoft.com/office/drawing/2014/main" id="{F37E7531-6AFE-4E09-8975-16C63D77ED10}"/>
                </a:ext>
              </a:extLst>
            </p:cNvPr>
            <p:cNvSpPr txBox="1">
              <a:spLocks noChangeArrowheads="1"/>
            </p:cNvSpPr>
            <p:nvPr/>
          </p:nvSpPr>
          <p:spPr bwMode="auto">
            <a:xfrm>
              <a:off x="2112170" y="2932123"/>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788" dirty="0">
                  <a:solidFill>
                    <a:prstClr val="black"/>
                  </a:solidFill>
                  <a:latin typeface="Garamond" panose="02020404030301010803" pitchFamily="18" charset="0"/>
                </a:rPr>
                <a:t>2</a:t>
              </a:r>
            </a:p>
          </p:txBody>
        </p:sp>
        <p:sp>
          <p:nvSpPr>
            <p:cNvPr id="60451" name="Text Box 35">
              <a:extLst>
                <a:ext uri="{FF2B5EF4-FFF2-40B4-BE49-F238E27FC236}">
                  <a16:creationId xmlns:a16="http://schemas.microsoft.com/office/drawing/2014/main" id="{437D55B8-6765-4D86-BED3-FE5C1364C35B}"/>
                </a:ext>
              </a:extLst>
            </p:cNvPr>
            <p:cNvSpPr txBox="1">
              <a:spLocks noChangeArrowheads="1"/>
            </p:cNvSpPr>
            <p:nvPr/>
          </p:nvSpPr>
          <p:spPr bwMode="auto">
            <a:xfrm>
              <a:off x="2686050" y="4339365"/>
              <a:ext cx="642938"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a:spcBef>
                  <a:spcPct val="50000"/>
                </a:spcBef>
                <a:defRPr/>
              </a:pPr>
              <a:r>
                <a:rPr lang="en-US" altLang="en-US" sz="788" dirty="0">
                  <a:solidFill>
                    <a:prstClr val="black"/>
                  </a:solidFill>
                  <a:latin typeface="Garamond" panose="02020404030301010803" pitchFamily="18" charset="0"/>
                </a:rPr>
                <a:t>Score = 10</a:t>
              </a:r>
            </a:p>
          </p:txBody>
        </p:sp>
        <p:sp>
          <p:nvSpPr>
            <p:cNvPr id="60452" name="Text Box 36">
              <a:extLst>
                <a:ext uri="{FF2B5EF4-FFF2-40B4-BE49-F238E27FC236}">
                  <a16:creationId xmlns:a16="http://schemas.microsoft.com/office/drawing/2014/main" id="{4BE442FD-E0DB-44E1-B89F-1AFD62F43EC9}"/>
                </a:ext>
              </a:extLst>
            </p:cNvPr>
            <p:cNvSpPr txBox="1">
              <a:spLocks noChangeArrowheads="1"/>
            </p:cNvSpPr>
            <p:nvPr/>
          </p:nvSpPr>
          <p:spPr bwMode="auto">
            <a:xfrm>
              <a:off x="5879306" y="4339365"/>
              <a:ext cx="642938"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788" dirty="0">
                  <a:solidFill>
                    <a:prstClr val="black"/>
                  </a:solidFill>
                  <a:latin typeface="Garamond" panose="02020404030301010803" pitchFamily="18" charset="0"/>
                </a:rPr>
                <a:t>Score = 9</a:t>
              </a:r>
            </a:p>
          </p:txBody>
        </p:sp>
        <p:sp>
          <p:nvSpPr>
            <p:cNvPr id="50214" name="TextBox 2">
              <a:extLst>
                <a:ext uri="{FF2B5EF4-FFF2-40B4-BE49-F238E27FC236}">
                  <a16:creationId xmlns:a16="http://schemas.microsoft.com/office/drawing/2014/main" id="{0743495F-B6C1-433B-A0CC-A993B66A89C8}"/>
                </a:ext>
              </a:extLst>
            </p:cNvPr>
            <p:cNvSpPr txBox="1">
              <a:spLocks noChangeArrowheads="1"/>
            </p:cNvSpPr>
            <p:nvPr/>
          </p:nvSpPr>
          <p:spPr bwMode="auto">
            <a:xfrm>
              <a:off x="4267200" y="1621168"/>
              <a:ext cx="73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1200" dirty="0">
                  <a:solidFill>
                    <a:prstClr val="black"/>
                  </a:solidFill>
                  <a:latin typeface="Garamond" panose="02020404030301010803" pitchFamily="18" charset="0"/>
                </a:rPr>
                <a:t>Strategy Idea:</a:t>
              </a:r>
            </a:p>
          </p:txBody>
        </p:sp>
        <p:sp>
          <p:nvSpPr>
            <p:cNvPr id="60429" name="Text Box 17">
              <a:extLst>
                <a:ext uri="{FF2B5EF4-FFF2-40B4-BE49-F238E27FC236}">
                  <a16:creationId xmlns:a16="http://schemas.microsoft.com/office/drawing/2014/main" id="{5099895E-F4EB-4667-9078-A51349882868}"/>
                </a:ext>
              </a:extLst>
            </p:cNvPr>
            <p:cNvSpPr txBox="1">
              <a:spLocks noChangeArrowheads="1"/>
            </p:cNvSpPr>
            <p:nvPr/>
          </p:nvSpPr>
          <p:spPr bwMode="auto">
            <a:xfrm>
              <a:off x="2378637" y="2276114"/>
              <a:ext cx="13600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Should shorten wait time on return trip</a:t>
              </a:r>
            </a:p>
          </p:txBody>
        </p:sp>
        <p:sp>
          <p:nvSpPr>
            <p:cNvPr id="60430" name="Text Box 18">
              <a:extLst>
                <a:ext uri="{FF2B5EF4-FFF2-40B4-BE49-F238E27FC236}">
                  <a16:creationId xmlns:a16="http://schemas.microsoft.com/office/drawing/2014/main" id="{FD4E5E38-BC9F-4301-ABCE-9F0119A80C06}"/>
                </a:ext>
              </a:extLst>
            </p:cNvPr>
            <p:cNvSpPr txBox="1">
              <a:spLocks noChangeArrowheads="1"/>
            </p:cNvSpPr>
            <p:nvPr/>
          </p:nvSpPr>
          <p:spPr bwMode="auto">
            <a:xfrm>
              <a:off x="2365721" y="3600789"/>
              <a:ext cx="1385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We can pay just one bill at end of each month</a:t>
              </a:r>
            </a:p>
          </p:txBody>
        </p:sp>
        <p:sp>
          <p:nvSpPr>
            <p:cNvPr id="60431" name="Text Box 19">
              <a:extLst>
                <a:ext uri="{FF2B5EF4-FFF2-40B4-BE49-F238E27FC236}">
                  <a16:creationId xmlns:a16="http://schemas.microsoft.com/office/drawing/2014/main" id="{50D595E9-9938-4FF7-BC3A-E339D2EEEB4F}"/>
                </a:ext>
              </a:extLst>
            </p:cNvPr>
            <p:cNvSpPr txBox="1">
              <a:spLocks noChangeArrowheads="1"/>
            </p:cNvSpPr>
            <p:nvPr/>
          </p:nvSpPr>
          <p:spPr bwMode="auto">
            <a:xfrm>
              <a:off x="2343151" y="1691492"/>
              <a:ext cx="15430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Uber is a reliable service</a:t>
              </a:r>
            </a:p>
          </p:txBody>
        </p:sp>
        <p:sp>
          <p:nvSpPr>
            <p:cNvPr id="60449" name="Text Box 17">
              <a:extLst>
                <a:ext uri="{FF2B5EF4-FFF2-40B4-BE49-F238E27FC236}">
                  <a16:creationId xmlns:a16="http://schemas.microsoft.com/office/drawing/2014/main" id="{504F409E-16CA-439E-8AEA-D08BB2BB3639}"/>
                </a:ext>
              </a:extLst>
            </p:cNvPr>
            <p:cNvSpPr txBox="1">
              <a:spLocks noChangeArrowheads="1"/>
            </p:cNvSpPr>
            <p:nvPr/>
          </p:nvSpPr>
          <p:spPr bwMode="auto">
            <a:xfrm>
              <a:off x="2313331" y="2925164"/>
              <a:ext cx="15728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Bef>
                  <a:spcPct val="50000"/>
                </a:spcBef>
                <a:defRPr/>
              </a:pPr>
              <a:r>
                <a:rPr lang="en-US" altLang="en-US" sz="900" dirty="0">
                  <a:solidFill>
                    <a:prstClr val="black"/>
                  </a:solidFill>
                  <a:latin typeface="Garamond" panose="02020404030301010803" pitchFamily="18" charset="0"/>
                </a:rPr>
                <a:t>Other family member can travel at no additional cost</a:t>
              </a:r>
            </a:p>
          </p:txBody>
        </p:sp>
        <p:sp>
          <p:nvSpPr>
            <p:cNvPr id="36" name="Text Box 27">
              <a:extLst>
                <a:ext uri="{FF2B5EF4-FFF2-40B4-BE49-F238E27FC236}">
                  <a16:creationId xmlns:a16="http://schemas.microsoft.com/office/drawing/2014/main" id="{C6F6736C-4792-4F80-93B1-BB70FA620304}"/>
                </a:ext>
              </a:extLst>
            </p:cNvPr>
            <p:cNvSpPr txBox="1">
              <a:spLocks noChangeArrowheads="1"/>
            </p:cNvSpPr>
            <p:nvPr/>
          </p:nvSpPr>
          <p:spPr bwMode="auto">
            <a:xfrm>
              <a:off x="7182509" y="2996546"/>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defRPr/>
              </a:pPr>
              <a:r>
                <a:rPr lang="en-US" altLang="en-US" sz="788" dirty="0">
                  <a:solidFill>
                    <a:prstClr val="black"/>
                  </a:solidFill>
                  <a:latin typeface="Garamond" panose="02020404030301010803" pitchFamily="18" charset="0"/>
                </a:rPr>
                <a:t>2</a:t>
              </a:r>
            </a:p>
          </p:txBody>
        </p:sp>
        <p:sp>
          <p:nvSpPr>
            <p:cNvPr id="37" name="Text Box 27">
              <a:extLst>
                <a:ext uri="{FF2B5EF4-FFF2-40B4-BE49-F238E27FC236}">
                  <a16:creationId xmlns:a16="http://schemas.microsoft.com/office/drawing/2014/main" id="{D3BFC367-C296-47C3-8216-B3569F8C0BC5}"/>
                </a:ext>
              </a:extLst>
            </p:cNvPr>
            <p:cNvSpPr txBox="1">
              <a:spLocks noChangeArrowheads="1"/>
            </p:cNvSpPr>
            <p:nvPr/>
          </p:nvSpPr>
          <p:spPr bwMode="auto">
            <a:xfrm>
              <a:off x="7184575" y="3658054"/>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defRPr/>
              </a:pPr>
              <a:r>
                <a:rPr lang="en-US" altLang="en-US" sz="788" dirty="0">
                  <a:solidFill>
                    <a:prstClr val="black"/>
                  </a:solidFill>
                  <a:latin typeface="Garamond" panose="02020404030301010803" pitchFamily="18" charset="0"/>
                </a:rPr>
                <a:t>3</a:t>
              </a:r>
            </a:p>
          </p:txBody>
        </p:sp>
        <p:sp>
          <p:nvSpPr>
            <p:cNvPr id="38" name="Text Box 27">
              <a:extLst>
                <a:ext uri="{FF2B5EF4-FFF2-40B4-BE49-F238E27FC236}">
                  <a16:creationId xmlns:a16="http://schemas.microsoft.com/office/drawing/2014/main" id="{373000C5-22A4-4711-A868-735C435E74CC}"/>
                </a:ext>
              </a:extLst>
            </p:cNvPr>
            <p:cNvSpPr txBox="1">
              <a:spLocks noChangeArrowheads="1"/>
            </p:cNvSpPr>
            <p:nvPr/>
          </p:nvSpPr>
          <p:spPr bwMode="auto">
            <a:xfrm>
              <a:off x="7182509" y="1677701"/>
              <a:ext cx="214313" cy="2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spcBef>
                  <a:spcPct val="50000"/>
                </a:spcBef>
                <a:defRPr/>
              </a:pPr>
              <a:r>
                <a:rPr lang="en-US" altLang="en-US" sz="788" dirty="0">
                  <a:solidFill>
                    <a:prstClr val="black"/>
                  </a:solidFill>
                  <a:latin typeface="Garamond" panose="02020404030301010803" pitchFamily="18" charset="0"/>
                </a:rPr>
                <a:t>3</a:t>
              </a:r>
            </a:p>
          </p:txBody>
        </p:sp>
      </p:grpSp>
      <p:sp>
        <p:nvSpPr>
          <p:cNvPr id="3" name="Rectangle 2">
            <a:extLst>
              <a:ext uri="{FF2B5EF4-FFF2-40B4-BE49-F238E27FC236}">
                <a16:creationId xmlns:a16="http://schemas.microsoft.com/office/drawing/2014/main" id="{23965661-5218-A842-966B-7EB99DE0C99F}"/>
              </a:ext>
            </a:extLst>
          </p:cNvPr>
          <p:cNvSpPr/>
          <p:nvPr/>
        </p:nvSpPr>
        <p:spPr>
          <a:xfrm>
            <a:off x="2144777" y="423415"/>
            <a:ext cx="5018682" cy="584775"/>
          </a:xfrm>
          <a:prstGeom prst="rect">
            <a:avLst/>
          </a:prstGeom>
        </p:spPr>
        <p:txBody>
          <a:bodyPr wrap="none">
            <a:spAutoFit/>
          </a:bodyPr>
          <a:lstStyle/>
          <a:p>
            <a:pPr algn="ctr"/>
            <a:r>
              <a:rPr lang="en-US" altLang="en-US" sz="3200" dirty="0">
                <a:latin typeface="Garamond" panose="02020404030301010803" pitchFamily="18" charset="0"/>
              </a:rPr>
              <a:t>A Typical Force Field Analysis</a:t>
            </a:r>
            <a:endParaRPr lang="en-US" sz="3200" dirty="0">
              <a:latin typeface="Garamond" panose="02020404030301010803" pitchFamily="18" charset="0"/>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ACADC36-E398-764A-8D52-E71B5B6EA60C}"/>
              </a:ext>
            </a:extLst>
          </p:cNvPr>
          <p:cNvSpPr>
            <a:spLocks noGrp="1"/>
          </p:cNvSpPr>
          <p:nvPr>
            <p:ph type="title"/>
          </p:nvPr>
        </p:nvSpPr>
        <p:spPr>
          <a:xfrm>
            <a:off x="457200" y="319087"/>
            <a:ext cx="8229600" cy="857250"/>
          </a:xfrm>
        </p:spPr>
        <p:txBody>
          <a:bodyPr>
            <a:normAutofit/>
          </a:bodyPr>
          <a:lstStyle/>
          <a:p>
            <a:r>
              <a:rPr lang="en-US" sz="3200" dirty="0"/>
              <a:t>Priority Matrix</a:t>
            </a:r>
          </a:p>
        </p:txBody>
      </p:sp>
      <p:sp>
        <p:nvSpPr>
          <p:cNvPr id="3" name="Content Placeholder 2">
            <a:extLst>
              <a:ext uri="{FF2B5EF4-FFF2-40B4-BE49-F238E27FC236}">
                <a16:creationId xmlns:a16="http://schemas.microsoft.com/office/drawing/2014/main" id="{D9FEAE89-721D-4FE6-B02D-2DF94F0DA9C7}"/>
              </a:ext>
            </a:extLst>
          </p:cNvPr>
          <p:cNvSpPr>
            <a:spLocks noGrp="1"/>
          </p:cNvSpPr>
          <p:nvPr>
            <p:ph idx="1"/>
          </p:nvPr>
        </p:nvSpPr>
        <p:spPr/>
        <p:txBody>
          <a:bodyPr>
            <a:noAutofit/>
          </a:bodyPr>
          <a:lstStyle/>
          <a:p>
            <a:pPr marL="0" indent="0">
              <a:buNone/>
            </a:pPr>
            <a:r>
              <a:rPr lang="en-US" sz="2400" dirty="0"/>
              <a:t>The Priority Matrix helps you to: </a:t>
            </a:r>
          </a:p>
          <a:p>
            <a:r>
              <a:rPr lang="en-US" sz="2400" dirty="0"/>
              <a:t>Evaluate the impact and ease of implementation</a:t>
            </a:r>
          </a:p>
          <a:p>
            <a:r>
              <a:rPr lang="en-US" sz="2400" dirty="0"/>
              <a:t>Gain additional clarity on moving forward with improvements </a:t>
            </a:r>
          </a:p>
          <a:p>
            <a:r>
              <a:rPr lang="en-US" sz="2400" dirty="0"/>
              <a:t>Take into account available resources</a:t>
            </a:r>
          </a:p>
          <a:p>
            <a:pPr marL="0" indent="0">
              <a:buNone/>
            </a:pPr>
            <a:endParaRPr lang="en-US" sz="2400" dirty="0"/>
          </a:p>
          <a:p>
            <a:pPr marL="0" indent="0">
              <a:buNone/>
            </a:pPr>
            <a:r>
              <a:rPr lang="en-US" sz="2400" dirty="0"/>
              <a:t>Remember, it’s a guide and does not take into account organizational or legislative imperatives</a:t>
            </a:r>
          </a:p>
        </p:txBody>
      </p:sp>
    </p:spTree>
    <p:custDataLst>
      <p:tags r:id="rId1"/>
    </p:custDataLst>
    <p:extLst>
      <p:ext uri="{BB962C8B-B14F-4D97-AF65-F5344CB8AC3E}">
        <p14:creationId xmlns:p14="http://schemas.microsoft.com/office/powerpoint/2010/main" val="276674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35" y="336975"/>
            <a:ext cx="7872107" cy="598552"/>
          </a:xfrm>
        </p:spPr>
        <p:txBody>
          <a:bodyPr>
            <a:noAutofit/>
          </a:bodyPr>
          <a:lstStyle/>
          <a:p>
            <a:r>
              <a:rPr lang="en-US" sz="3200" dirty="0"/>
              <a:t>Priority Matrix Example</a:t>
            </a:r>
          </a:p>
        </p:txBody>
      </p:sp>
      <p:pic>
        <p:nvPicPr>
          <p:cNvPr id="4" name="Picture 3"/>
          <p:cNvPicPr>
            <a:picLocks noChangeAspect="1"/>
          </p:cNvPicPr>
          <p:nvPr/>
        </p:nvPicPr>
        <p:blipFill>
          <a:blip r:embed="rId4"/>
          <a:stretch>
            <a:fillRect/>
          </a:stretch>
        </p:blipFill>
        <p:spPr>
          <a:xfrm>
            <a:off x="2898254" y="1402427"/>
            <a:ext cx="3770543" cy="2847025"/>
          </a:xfrm>
          <a:prstGeom prst="rect">
            <a:avLst/>
          </a:prstGeom>
        </p:spPr>
      </p:pic>
      <p:sp>
        <p:nvSpPr>
          <p:cNvPr id="5" name="5-Point Star 3"/>
          <p:cNvSpPr/>
          <p:nvPr/>
        </p:nvSpPr>
        <p:spPr>
          <a:xfrm rot="1053494">
            <a:off x="5494492" y="1492207"/>
            <a:ext cx="978041" cy="59368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60" dirty="0">
                <a:solidFill>
                  <a:prstClr val="white"/>
                </a:solidFill>
                <a:latin typeface="Garamond" panose="02020404030301010803" pitchFamily="18" charset="0"/>
              </a:rPr>
              <a:t>BEST</a:t>
            </a:r>
          </a:p>
        </p:txBody>
      </p:sp>
      <p:sp>
        <p:nvSpPr>
          <p:cNvPr id="6" name="TextBox 5"/>
          <p:cNvSpPr txBox="1"/>
          <p:nvPr/>
        </p:nvSpPr>
        <p:spPr>
          <a:xfrm>
            <a:off x="2971907" y="4301265"/>
            <a:ext cx="3809893" cy="404085"/>
          </a:xfrm>
          <a:prstGeom prst="rect">
            <a:avLst/>
          </a:prstGeom>
          <a:noFill/>
        </p:spPr>
        <p:txBody>
          <a:bodyPr wrap="square" rtlCol="0">
            <a:spAutoFit/>
          </a:bodyPr>
          <a:lstStyle/>
          <a:p>
            <a:pPr algn="ctr" defTabSz="685800">
              <a:defRPr/>
            </a:pPr>
            <a:r>
              <a:rPr lang="en-US" sz="1013" dirty="0">
                <a:solidFill>
                  <a:prstClr val="black"/>
                </a:solidFill>
                <a:latin typeface="Garamond" panose="02020404030301010803" pitchFamily="18" charset="0"/>
              </a:rPr>
              <a:t>Ease of Implementation</a:t>
            </a:r>
          </a:p>
          <a:p>
            <a:pPr algn="ctr" defTabSz="685800">
              <a:defRPr/>
            </a:pPr>
            <a:r>
              <a:rPr lang="en-US" sz="1013" dirty="0">
                <a:solidFill>
                  <a:prstClr val="black"/>
                </a:solidFill>
                <a:latin typeface="Garamond" panose="02020404030301010803" pitchFamily="18" charset="0"/>
              </a:rPr>
              <a:t>Not easy                                             Very easy</a:t>
            </a:r>
          </a:p>
        </p:txBody>
      </p:sp>
      <p:cxnSp>
        <p:nvCxnSpPr>
          <p:cNvPr id="8" name="Straight Arrow Connector 7"/>
          <p:cNvCxnSpPr>
            <a:cxnSpLocks/>
          </p:cNvCxnSpPr>
          <p:nvPr/>
        </p:nvCxnSpPr>
        <p:spPr>
          <a:xfrm>
            <a:off x="4325286" y="4566846"/>
            <a:ext cx="11590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010258" y="2715898"/>
            <a:ext cx="3234784" cy="404085"/>
          </a:xfrm>
          <a:prstGeom prst="rect">
            <a:avLst/>
          </a:prstGeom>
          <a:noFill/>
        </p:spPr>
        <p:txBody>
          <a:bodyPr wrap="square" rtlCol="0">
            <a:spAutoFit/>
          </a:bodyPr>
          <a:lstStyle/>
          <a:p>
            <a:pPr algn="ctr" defTabSz="685800">
              <a:defRPr/>
            </a:pPr>
            <a:r>
              <a:rPr lang="en-US" sz="1013" dirty="0">
                <a:solidFill>
                  <a:prstClr val="black"/>
                </a:solidFill>
                <a:latin typeface="Garamond" panose="02020404030301010803" pitchFamily="18" charset="0"/>
              </a:rPr>
              <a:t>Impact</a:t>
            </a:r>
          </a:p>
          <a:p>
            <a:pPr algn="ctr" defTabSz="685800">
              <a:defRPr/>
            </a:pPr>
            <a:r>
              <a:rPr lang="en-US" sz="1013" dirty="0">
                <a:solidFill>
                  <a:prstClr val="black"/>
                </a:solidFill>
                <a:latin typeface="Garamond" panose="02020404030301010803" pitchFamily="18" charset="0"/>
              </a:rPr>
              <a:t>Low                                   High</a:t>
            </a:r>
          </a:p>
        </p:txBody>
      </p:sp>
      <p:sp>
        <p:nvSpPr>
          <p:cNvPr id="14" name="&quot;No&quot; Symbol 2"/>
          <p:cNvSpPr/>
          <p:nvPr/>
        </p:nvSpPr>
        <p:spPr>
          <a:xfrm>
            <a:off x="3066253" y="3456237"/>
            <a:ext cx="704435" cy="67089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b="1" dirty="0">
              <a:solidFill>
                <a:srgbClr val="FF0000"/>
              </a:solidFill>
              <a:latin typeface="Garamond" panose="02020404030301010803" pitchFamily="18" charset="0"/>
            </a:endParaRPr>
          </a:p>
        </p:txBody>
      </p:sp>
      <p:cxnSp>
        <p:nvCxnSpPr>
          <p:cNvPr id="15" name="Straight Arrow Connector 14">
            <a:extLst>
              <a:ext uri="{FF2B5EF4-FFF2-40B4-BE49-F238E27FC236}">
                <a16:creationId xmlns:a16="http://schemas.microsoft.com/office/drawing/2014/main" id="{03B6D775-9505-41CA-A487-12A0B9DF5BCE}"/>
              </a:ext>
            </a:extLst>
          </p:cNvPr>
          <p:cNvCxnSpPr>
            <a:cxnSpLocks/>
          </p:cNvCxnSpPr>
          <p:nvPr/>
        </p:nvCxnSpPr>
        <p:spPr>
          <a:xfrm flipV="1">
            <a:off x="2794565" y="2552692"/>
            <a:ext cx="0" cy="730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B2A190-056E-4917-9E0A-1B544E32E829}"/>
              </a:ext>
            </a:extLst>
          </p:cNvPr>
          <p:cNvSpPr txBox="1"/>
          <p:nvPr/>
        </p:nvSpPr>
        <p:spPr>
          <a:xfrm>
            <a:off x="489568" y="1300547"/>
            <a:ext cx="1793825" cy="253916"/>
          </a:xfrm>
          <a:prstGeom prst="rect">
            <a:avLst/>
          </a:prstGeom>
          <a:noFill/>
          <a:ln>
            <a:solidFill>
              <a:schemeClr val="tx1"/>
            </a:solidFill>
          </a:ln>
        </p:spPr>
        <p:txBody>
          <a:bodyPr wrap="square" rtlCol="0">
            <a:spAutoFit/>
          </a:bodyPr>
          <a:lstStyle/>
          <a:p>
            <a:pPr marL="127397" indent="-127397" defTabSz="685800">
              <a:buClr>
                <a:srgbClr val="FF0000"/>
              </a:buClr>
              <a:buFont typeface="Arial" panose="020B0604020202020204" pitchFamily="34" charset="0"/>
              <a:buChar char="•"/>
              <a:defRPr/>
            </a:pPr>
            <a:r>
              <a:rPr lang="en-US" sz="1050" dirty="0">
                <a:solidFill>
                  <a:prstClr val="black"/>
                </a:solidFill>
                <a:latin typeface="Garamond" panose="02020404030301010803" pitchFamily="18" charset="0"/>
              </a:rPr>
              <a:t>Contract with Uber Health</a:t>
            </a:r>
          </a:p>
        </p:txBody>
      </p:sp>
      <p:sp>
        <p:nvSpPr>
          <p:cNvPr id="12" name="TextBox 11">
            <a:extLst>
              <a:ext uri="{FF2B5EF4-FFF2-40B4-BE49-F238E27FC236}">
                <a16:creationId xmlns:a16="http://schemas.microsoft.com/office/drawing/2014/main" id="{A9D36957-641D-43AB-B87D-54C09144C15C}"/>
              </a:ext>
            </a:extLst>
          </p:cNvPr>
          <p:cNvSpPr txBox="1"/>
          <p:nvPr/>
        </p:nvSpPr>
        <p:spPr>
          <a:xfrm>
            <a:off x="489047" y="2418832"/>
            <a:ext cx="1793825" cy="253916"/>
          </a:xfrm>
          <a:prstGeom prst="rect">
            <a:avLst/>
          </a:prstGeom>
          <a:noFill/>
          <a:ln>
            <a:solidFill>
              <a:schemeClr val="tx1"/>
            </a:solidFill>
          </a:ln>
        </p:spPr>
        <p:txBody>
          <a:bodyPr wrap="square" rtlCol="0">
            <a:spAutoFit/>
          </a:bodyPr>
          <a:lstStyle/>
          <a:p>
            <a:pPr marL="127397" indent="-127397" defTabSz="685800">
              <a:buClr>
                <a:srgbClr val="FF0000"/>
              </a:buClr>
              <a:buFont typeface="Arial" panose="020B0604020202020204" pitchFamily="34" charset="0"/>
              <a:buChar char="•"/>
              <a:defRPr/>
            </a:pPr>
            <a:r>
              <a:rPr lang="en-US" sz="1050" dirty="0">
                <a:solidFill>
                  <a:prstClr val="black"/>
                </a:solidFill>
                <a:latin typeface="Garamond" panose="02020404030301010803" pitchFamily="18" charset="0"/>
              </a:rPr>
              <a:t>Send van to pick up client</a:t>
            </a:r>
          </a:p>
        </p:txBody>
      </p:sp>
      <p:sp>
        <p:nvSpPr>
          <p:cNvPr id="16" name="TextBox 15">
            <a:extLst>
              <a:ext uri="{FF2B5EF4-FFF2-40B4-BE49-F238E27FC236}">
                <a16:creationId xmlns:a16="http://schemas.microsoft.com/office/drawing/2014/main" id="{E2A78660-7421-4205-8146-69C55AE1DC54}"/>
              </a:ext>
            </a:extLst>
          </p:cNvPr>
          <p:cNvSpPr txBox="1"/>
          <p:nvPr/>
        </p:nvSpPr>
        <p:spPr>
          <a:xfrm>
            <a:off x="489048" y="1568581"/>
            <a:ext cx="1793825" cy="415498"/>
          </a:xfrm>
          <a:prstGeom prst="rect">
            <a:avLst/>
          </a:prstGeom>
          <a:noFill/>
          <a:ln>
            <a:solidFill>
              <a:schemeClr val="tx1"/>
            </a:solidFill>
          </a:ln>
        </p:spPr>
        <p:txBody>
          <a:bodyPr wrap="square" rtlCol="0">
            <a:spAutoFit/>
          </a:bodyPr>
          <a:lstStyle/>
          <a:p>
            <a:pPr marL="127397" indent="-127397" defTabSz="685800">
              <a:buClr>
                <a:srgbClr val="FF0000"/>
              </a:buClr>
              <a:buFont typeface="Arial" panose="020B0604020202020204" pitchFamily="34" charset="0"/>
              <a:buChar char="•"/>
              <a:defRPr/>
            </a:pPr>
            <a:r>
              <a:rPr lang="en-US" sz="1050" dirty="0">
                <a:solidFill>
                  <a:prstClr val="black"/>
                </a:solidFill>
                <a:latin typeface="Garamond" panose="02020404030301010803" pitchFamily="18" charset="0"/>
              </a:rPr>
              <a:t>Call client the week before appointment</a:t>
            </a:r>
          </a:p>
        </p:txBody>
      </p:sp>
      <p:sp>
        <p:nvSpPr>
          <p:cNvPr id="18" name="TextBox 17">
            <a:extLst>
              <a:ext uri="{FF2B5EF4-FFF2-40B4-BE49-F238E27FC236}">
                <a16:creationId xmlns:a16="http://schemas.microsoft.com/office/drawing/2014/main" id="{11729994-8E8A-4F96-87DA-A39A228C55AF}"/>
              </a:ext>
            </a:extLst>
          </p:cNvPr>
          <p:cNvSpPr txBox="1"/>
          <p:nvPr/>
        </p:nvSpPr>
        <p:spPr>
          <a:xfrm>
            <a:off x="489048" y="1994773"/>
            <a:ext cx="1793825" cy="415498"/>
          </a:xfrm>
          <a:prstGeom prst="rect">
            <a:avLst/>
          </a:prstGeom>
          <a:noFill/>
          <a:ln>
            <a:solidFill>
              <a:schemeClr val="tx1"/>
            </a:solidFill>
          </a:ln>
        </p:spPr>
        <p:txBody>
          <a:bodyPr wrap="square" rtlCol="0">
            <a:spAutoFit/>
          </a:bodyPr>
          <a:lstStyle/>
          <a:p>
            <a:pPr marL="127397" indent="-127397" defTabSz="685800">
              <a:buClr>
                <a:srgbClr val="FF0000"/>
              </a:buClr>
              <a:buFont typeface="Arial" panose="020B0604020202020204" pitchFamily="34" charset="0"/>
              <a:buChar char="•"/>
              <a:defRPr/>
            </a:pPr>
            <a:r>
              <a:rPr lang="en-US" sz="1050" dirty="0">
                <a:solidFill>
                  <a:prstClr val="black"/>
                </a:solidFill>
                <a:latin typeface="Garamond" panose="02020404030301010803" pitchFamily="18" charset="0"/>
              </a:rPr>
              <a:t>Give client an appointment card after visit</a:t>
            </a:r>
          </a:p>
        </p:txBody>
      </p:sp>
      <p:sp>
        <p:nvSpPr>
          <p:cNvPr id="19" name="TextBox 18">
            <a:extLst>
              <a:ext uri="{FF2B5EF4-FFF2-40B4-BE49-F238E27FC236}">
                <a16:creationId xmlns:a16="http://schemas.microsoft.com/office/drawing/2014/main" id="{EBE66E8C-BD8F-403C-BEF9-F90DCB68CB24}"/>
              </a:ext>
            </a:extLst>
          </p:cNvPr>
          <p:cNvSpPr txBox="1"/>
          <p:nvPr/>
        </p:nvSpPr>
        <p:spPr>
          <a:xfrm>
            <a:off x="489048" y="1032301"/>
            <a:ext cx="1793825" cy="253916"/>
          </a:xfrm>
          <a:prstGeom prst="rect">
            <a:avLst/>
          </a:prstGeom>
          <a:noFill/>
          <a:ln>
            <a:solidFill>
              <a:schemeClr val="tx1"/>
            </a:solidFill>
          </a:ln>
        </p:spPr>
        <p:txBody>
          <a:bodyPr wrap="square" rtlCol="0">
            <a:spAutoFit/>
          </a:bodyPr>
          <a:lstStyle/>
          <a:p>
            <a:pPr algn="ctr" defTabSz="685800">
              <a:defRPr/>
            </a:pPr>
            <a:r>
              <a:rPr lang="en-US" sz="1050" dirty="0">
                <a:solidFill>
                  <a:prstClr val="black"/>
                </a:solidFill>
                <a:latin typeface="Garamond" panose="02020404030301010803" pitchFamily="18" charset="0"/>
              </a:rPr>
              <a:t>Idea List</a:t>
            </a:r>
          </a:p>
        </p:txBody>
      </p:sp>
    </p:spTree>
    <p:custDataLst>
      <p:tags r:id="rId1"/>
    </p:custDataLst>
    <p:extLst>
      <p:ext uri="{BB962C8B-B14F-4D97-AF65-F5344CB8AC3E}">
        <p14:creationId xmlns:p14="http://schemas.microsoft.com/office/powerpoint/2010/main" val="53790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29167E-6 -3.7037E-6 L 0.49779 0.13357 " pathEditMode="relative" rAng="0" ptsTypes="AA">
                                      <p:cBhvr>
                                        <p:cTn id="6" dur="2000" fill="hold"/>
                                        <p:tgtEl>
                                          <p:spTgt spid="3"/>
                                        </p:tgtEl>
                                        <p:attrNameLst>
                                          <p:attrName>ppt_x</p:attrName>
                                          <p:attrName>ppt_y</p:attrName>
                                        </p:attrNameLst>
                                      </p:cBhvr>
                                      <p:rCtr x="24896" y="6736"/>
                                    </p:animMotion>
                                  </p:childTnLst>
                                </p:cTn>
                              </p:par>
                            </p:childTnLst>
                          </p:cTn>
                        </p:par>
                        <p:par>
                          <p:cTn id="7" fill="hold">
                            <p:stCondLst>
                              <p:cond delay="2000"/>
                            </p:stCondLst>
                            <p:childTnLst>
                              <p:par>
                                <p:cTn id="8" presetID="42" presetClass="path" presetSubtype="0" accel="50000" decel="50000" fill="hold" grpId="0" nodeType="afterEffect">
                                  <p:stCondLst>
                                    <p:cond delay="2250"/>
                                  </p:stCondLst>
                                  <p:childTnLst>
                                    <p:animMotion origin="layout" path="M -2.70833E-6 3.33333E-6 L 0.50417 0.42361 " pathEditMode="relative" rAng="0" ptsTypes="AA">
                                      <p:cBhvr>
                                        <p:cTn id="9" dur="2000" fill="hold"/>
                                        <p:tgtEl>
                                          <p:spTgt spid="16"/>
                                        </p:tgtEl>
                                        <p:attrNameLst>
                                          <p:attrName>ppt_x</p:attrName>
                                          <p:attrName>ppt_y</p:attrName>
                                        </p:attrNameLst>
                                      </p:cBhvr>
                                      <p:rCtr x="25208" y="21181"/>
                                    </p:animMotion>
                                  </p:childTnLst>
                                </p:cTn>
                              </p:par>
                            </p:childTnLst>
                          </p:cTn>
                        </p:par>
                        <p:par>
                          <p:cTn id="10" fill="hold">
                            <p:stCondLst>
                              <p:cond delay="6250"/>
                            </p:stCondLst>
                            <p:childTnLst>
                              <p:par>
                                <p:cTn id="11" presetID="42" presetClass="path" presetSubtype="0" accel="50000" decel="50000" fill="hold" grpId="0" nodeType="afterEffect">
                                  <p:stCondLst>
                                    <p:cond delay="0"/>
                                  </p:stCondLst>
                                  <p:childTnLst>
                                    <p:animMotion origin="layout" path="M -2.70833E-6 2.96296E-6 L 0.49831 0.25972 " pathEditMode="relative" rAng="0" ptsTypes="AA">
                                      <p:cBhvr>
                                        <p:cTn id="12" dur="2000" fill="hold"/>
                                        <p:tgtEl>
                                          <p:spTgt spid="18"/>
                                        </p:tgtEl>
                                        <p:attrNameLst>
                                          <p:attrName>ppt_x</p:attrName>
                                          <p:attrName>ppt_y</p:attrName>
                                        </p:attrNameLst>
                                      </p:cBhvr>
                                      <p:rCtr x="24909" y="12986"/>
                                    </p:animMotion>
                                  </p:childTnLst>
                                </p:cTn>
                              </p:par>
                            </p:childTnLst>
                          </p:cTn>
                        </p:par>
                        <p:par>
                          <p:cTn id="13" fill="hold">
                            <p:stCondLst>
                              <p:cond delay="8250"/>
                            </p:stCondLst>
                            <p:childTnLst>
                              <p:par>
                                <p:cTn id="14" presetID="42" presetClass="path" presetSubtype="0" accel="50000" decel="50000" fill="hold" grpId="0" nodeType="afterEffect">
                                  <p:stCondLst>
                                    <p:cond delay="2000"/>
                                  </p:stCondLst>
                                  <p:childTnLst>
                                    <p:animMotion origin="layout" path="M -2.70833E-6 -3.7037E-6 L 0.3056 -0.16898 " pathEditMode="relative" rAng="0" ptsTypes="AA">
                                      <p:cBhvr>
                                        <p:cTn id="15" dur="2000" fill="hold"/>
                                        <p:tgtEl>
                                          <p:spTgt spid="12"/>
                                        </p:tgtEl>
                                        <p:attrNameLst>
                                          <p:attrName>ppt_x</p:attrName>
                                          <p:attrName>ppt_y</p:attrName>
                                        </p:attrNameLst>
                                      </p:cBhvr>
                                      <p:rCtr x="15273" y="-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81E0-E173-40A4-963F-78433ECCFF16}"/>
              </a:ext>
            </a:extLst>
          </p:cNvPr>
          <p:cNvSpPr>
            <a:spLocks noGrp="1"/>
          </p:cNvSpPr>
          <p:nvPr>
            <p:ph type="title"/>
          </p:nvPr>
        </p:nvSpPr>
        <p:spPr>
          <a:xfrm>
            <a:off x="1493520" y="412945"/>
            <a:ext cx="6172200" cy="417566"/>
          </a:xfrm>
        </p:spPr>
        <p:txBody>
          <a:bodyPr/>
          <a:lstStyle/>
          <a:p>
            <a:r>
              <a:rPr lang="en-US" sz="3200" dirty="0"/>
              <a:t>Which to Use?</a:t>
            </a:r>
          </a:p>
        </p:txBody>
      </p:sp>
      <p:sp>
        <p:nvSpPr>
          <p:cNvPr id="3" name="Content Placeholder 2">
            <a:extLst>
              <a:ext uri="{FF2B5EF4-FFF2-40B4-BE49-F238E27FC236}">
                <a16:creationId xmlns:a16="http://schemas.microsoft.com/office/drawing/2014/main" id="{4E8D5A9F-BEFE-48B4-89AD-22720807FC72}"/>
              </a:ext>
            </a:extLst>
          </p:cNvPr>
          <p:cNvSpPr>
            <a:spLocks noGrp="1"/>
          </p:cNvSpPr>
          <p:nvPr>
            <p:ph idx="1"/>
          </p:nvPr>
        </p:nvSpPr>
        <p:spPr>
          <a:xfrm>
            <a:off x="518029" y="1424665"/>
            <a:ext cx="8162596" cy="1849772"/>
          </a:xfrm>
        </p:spPr>
        <p:txBody>
          <a:bodyPr/>
          <a:lstStyle/>
          <a:p>
            <a:r>
              <a:rPr lang="en-US" sz="2400" dirty="0"/>
              <a:t>You can use both!</a:t>
            </a:r>
          </a:p>
          <a:p>
            <a:r>
              <a:rPr lang="en-US" sz="2400" dirty="0"/>
              <a:t>These tools work synergistically to help you select the idea that best meets you needs and will have the biggest impact</a:t>
            </a:r>
          </a:p>
        </p:txBody>
      </p:sp>
    </p:spTree>
    <p:custDataLst>
      <p:tags r:id="rId1"/>
    </p:custDataLst>
    <p:extLst>
      <p:ext uri="{BB962C8B-B14F-4D97-AF65-F5344CB8AC3E}">
        <p14:creationId xmlns:p14="http://schemas.microsoft.com/office/powerpoint/2010/main" val="349973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2A0A511-1F11-42BB-96AF-924F534CA8D3}"/>
              </a:ext>
            </a:extLst>
          </p:cNvPr>
          <p:cNvSpPr txBox="1">
            <a:spLocks noChangeArrowheads="1"/>
          </p:cNvSpPr>
          <p:nvPr/>
        </p:nvSpPr>
        <p:spPr>
          <a:xfrm>
            <a:off x="607464" y="379010"/>
            <a:ext cx="79248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0" fontAlgn="base" latinLnBrk="0" hangingPunct="0">
              <a:spcBef>
                <a:spcPct val="0"/>
              </a:spcBef>
              <a:spcAft>
                <a:spcPct val="0"/>
              </a:spcAft>
              <a:buNone/>
              <a:defRPr sz="3200" kern="1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a:defRPr/>
            </a:pPr>
            <a:r>
              <a:rPr lang="en-US" altLang="en-US" dirty="0">
                <a:solidFill>
                  <a:schemeClr val="tx1"/>
                </a:solidFill>
                <a:latin typeface="Garamond" panose="02020404030301010803" pitchFamily="18" charset="0"/>
              </a:rPr>
              <a:t>Good Practices for Zoom Participation</a:t>
            </a:r>
            <a:endParaRPr lang="en-US" altLang="en-US" kern="0" dirty="0">
              <a:solidFill>
                <a:schemeClr val="tx1"/>
              </a:solidFill>
              <a:latin typeface="Garamond" panose="02020404030301010803" pitchFamily="18" charset="0"/>
              <a:ea typeface="ＭＳ Ｐゴシック" panose="020B0600070205080204" pitchFamily="34" charset="-128"/>
            </a:endParaRPr>
          </a:p>
        </p:txBody>
      </p:sp>
      <p:sp>
        <p:nvSpPr>
          <p:cNvPr id="3" name="Rectangle 2">
            <a:extLst>
              <a:ext uri="{FF2B5EF4-FFF2-40B4-BE49-F238E27FC236}">
                <a16:creationId xmlns:a16="http://schemas.microsoft.com/office/drawing/2014/main" id="{24CB493C-341E-45DC-B61C-577A72EE60AC}"/>
              </a:ext>
            </a:extLst>
          </p:cNvPr>
          <p:cNvSpPr/>
          <p:nvPr/>
        </p:nvSpPr>
        <p:spPr>
          <a:xfrm>
            <a:off x="968834" y="1352026"/>
            <a:ext cx="7565566" cy="2410083"/>
          </a:xfrm>
          <a:prstGeom prst="rect">
            <a:avLst/>
          </a:prstGeom>
        </p:spPr>
        <p:txBody>
          <a:bodyPr wrap="square">
            <a:spAutoFit/>
          </a:bodyPr>
          <a:lstStyle/>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lang="en-US" altLang="en-US" sz="2400" b="1" dirty="0">
                <a:solidFill>
                  <a:srgbClr val="000000"/>
                </a:solidFill>
                <a:latin typeface="Garamond" panose="02020404030301010803" pitchFamily="18" charset="0"/>
                <a:ea typeface="ＭＳ Ｐゴシック" panose="020B0600070205080204" pitchFamily="34" charset="-128"/>
              </a:rPr>
              <a:t>Re-l</a:t>
            </a: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abel your Zoom til</a:t>
            </a:r>
            <a:r>
              <a:rPr lang="en-US" altLang="en-US" sz="2400" b="1" dirty="0">
                <a:solidFill>
                  <a:srgbClr val="000000"/>
                </a:solidFill>
                <a:latin typeface="Garamond" panose="02020404030301010803" pitchFamily="18" charset="0"/>
                <a:ea typeface="ＭＳ Ｐゴシック" panose="020B0600070205080204" pitchFamily="34" charset="-128"/>
              </a:rPr>
              <a:t>e </a:t>
            </a:r>
            <a:r>
              <a:rPr lang="en-US" altLang="en-US" sz="2400" dirty="0">
                <a:solidFill>
                  <a:srgbClr val="000000"/>
                </a:solidFill>
                <a:latin typeface="Garamond" panose="02020404030301010803" pitchFamily="18" charset="0"/>
                <a:ea typeface="ＭＳ Ｐゴシック" panose="020B0600070205080204" pitchFamily="34" charset="-128"/>
              </a:rPr>
              <a:t>to state your name</a:t>
            </a:r>
          </a:p>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Keep video on </a:t>
            </a:r>
            <a:r>
              <a:rPr kumimoji="0" lang="en-US" altLang="en-US" sz="2400" b="0"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and mute your line when needed</a:t>
            </a:r>
          </a:p>
          <a:p>
            <a:pPr marL="342900" marR="0" lvl="0" indent="-342900" algn="l" defTabSz="914400" rtl="0" eaLnBrk="0" fontAlgn="base" latinLnBrk="0" hangingPunct="0">
              <a:lnSpc>
                <a:spcPct val="150000"/>
              </a:lnSpc>
              <a:spcBef>
                <a:spcPts val="600"/>
              </a:spcBef>
              <a:spcAft>
                <a:spcPts val="0"/>
              </a:spcAft>
              <a:buClr>
                <a:srgbClr val="C00000"/>
              </a:buClr>
              <a:buSzTx/>
              <a:buBlip>
                <a:blip r:embed="rId4"/>
              </a:buBlip>
              <a:tabLst/>
              <a:defRPr/>
            </a:pPr>
            <a:r>
              <a:rPr kumimoji="0" lang="en-US" altLang="en-US" sz="2400" b="1"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Use the chat room </a:t>
            </a:r>
            <a:r>
              <a:rPr kumimoji="0" lang="en-US" altLang="en-US" sz="2400" b="0" i="0" u="none" strike="noStrike" kern="1200" cap="none" spc="0" normalizeH="0" baseline="0" dirty="0">
                <a:ln>
                  <a:noFill/>
                </a:ln>
                <a:solidFill>
                  <a:srgbClr val="000000"/>
                </a:solidFill>
                <a:effectLst/>
                <a:uLnTx/>
                <a:uFillTx/>
                <a:latin typeface="Garamond" panose="02020404030301010803" pitchFamily="18" charset="0"/>
                <a:ea typeface="ＭＳ Ｐゴシック" panose="020B0600070205080204" pitchFamily="34" charset="-128"/>
                <a:cs typeface="+mn-cs"/>
              </a:rPr>
              <a:t>to ask for clarifications, post questions, or share your wisdom</a:t>
            </a:r>
          </a:p>
        </p:txBody>
      </p:sp>
      <p:pic>
        <p:nvPicPr>
          <p:cNvPr id="4" name="Picture 3">
            <a:extLst>
              <a:ext uri="{FF2B5EF4-FFF2-40B4-BE49-F238E27FC236}">
                <a16:creationId xmlns:a16="http://schemas.microsoft.com/office/drawing/2014/main" id="{DEA53FB6-9863-4CC7-9E73-3BB9E42AA016}"/>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0366" y="4184142"/>
            <a:ext cx="718468" cy="64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AFDB28-3518-44E5-B5F6-2FD023B6832E}"/>
              </a:ext>
            </a:extLst>
          </p:cNvPr>
          <p:cNvSpPr/>
          <p:nvPr/>
        </p:nvSpPr>
        <p:spPr>
          <a:xfrm>
            <a:off x="968834" y="4319643"/>
            <a:ext cx="8305800" cy="369332"/>
          </a:xfrm>
          <a:prstGeom prst="rect">
            <a:avLst/>
          </a:prstGeom>
        </p:spPr>
        <p:txBody>
          <a:bodyPr wrap="square">
            <a:spAutoFit/>
          </a:bodyPr>
          <a:lstStyle/>
          <a:p>
            <a:pPr marL="0" marR="0" lvl="0" indent="0" algn="l" defTabSz="914126" rtl="0" eaLnBrk="0" fontAlgn="base" latinLnBrk="0" hangingPunct="0">
              <a:lnSpc>
                <a:spcPct val="100000"/>
              </a:lnSpc>
              <a:spcBef>
                <a:spcPts val="20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Garamond"/>
                <a:ea typeface="MS PGothic" panose="020B0600070205080204" pitchFamily="34" charset="-128"/>
                <a:cs typeface="Arial" panose="020B0604020202020204" pitchFamily="34" charset="0"/>
              </a:rPr>
              <a:t>Please be reminded that we will record our session for later replay!</a:t>
            </a:r>
          </a:p>
        </p:txBody>
      </p:sp>
    </p:spTree>
    <p:custDataLst>
      <p:tags r:id="rId1"/>
    </p:custDataLst>
    <p:extLst>
      <p:ext uri="{BB962C8B-B14F-4D97-AF65-F5344CB8AC3E}">
        <p14:creationId xmlns:p14="http://schemas.microsoft.com/office/powerpoint/2010/main" val="2341064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BBAA5B-2C83-4E73-B0EE-70FCED4C4C9C}"/>
              </a:ext>
            </a:extLst>
          </p:cNvPr>
          <p:cNvSpPr txBox="1">
            <a:spLocks noChangeArrowheads="1"/>
          </p:cNvSpPr>
          <p:nvPr/>
        </p:nvSpPr>
        <p:spPr>
          <a:xfrm>
            <a:off x="0" y="438150"/>
            <a:ext cx="9136075"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mj-cs"/>
              </a:rPr>
              <a:t>Remember these: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mj-cs"/>
              </a:rPr>
              <a:t>Part B 2021-2022 Improvement Goals </a:t>
            </a:r>
          </a:p>
        </p:txBody>
      </p:sp>
      <p:sp>
        <p:nvSpPr>
          <p:cNvPr id="3" name="Rectangle 3">
            <a:extLst>
              <a:ext uri="{FF2B5EF4-FFF2-40B4-BE49-F238E27FC236}">
                <a16:creationId xmlns:a16="http://schemas.microsoft.com/office/drawing/2014/main" id="{B2AA34E6-4460-4425-9F72-45890989ED88}"/>
              </a:ext>
            </a:extLst>
          </p:cNvPr>
          <p:cNvSpPr txBox="1">
            <a:spLocks noChangeArrowheads="1"/>
          </p:cNvSpPr>
          <p:nvPr/>
        </p:nvSpPr>
        <p:spPr>
          <a:xfrm>
            <a:off x="300837" y="1809750"/>
            <a:ext cx="8534400" cy="2590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Arial" panose="020B0604020202020204" pitchFamily="34" charset="0"/>
              </a:rPr>
              <a:t>Increase health equity by focusing on key HIV populations that are disproportionately impacted by the HIV epidemic in New York State and reduce their performance gap</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Arial" panose="020B0604020202020204" pitchFamily="34" charset="0"/>
              </a:rPr>
              <a:t>Advance the quality improvement culture across Ryan White Part B-funded subrecipients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Arial" panose="020B0604020202020204" pitchFamily="34" charset="0"/>
              </a:rPr>
              <a:t>Increase client involvement and improve the service delivery experience for clients that measurably improve the quality of services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Arial" panose="020B0604020202020204" pitchFamily="34" charset="0"/>
              </a:rPr>
              <a:t>Enhance the HIV service delivery system by improving existing data collection systems and data management practices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4197978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1E40-F52C-4FC0-9649-69CAE482F76E}"/>
              </a:ext>
            </a:extLst>
          </p:cNvPr>
          <p:cNvSpPr>
            <a:spLocks noGrp="1"/>
          </p:cNvSpPr>
          <p:nvPr>
            <p:ph type="title"/>
          </p:nvPr>
        </p:nvSpPr>
        <p:spPr>
          <a:xfrm>
            <a:off x="587181" y="438150"/>
            <a:ext cx="8001000" cy="666391"/>
          </a:xfrm>
        </p:spPr>
        <p:txBody>
          <a:bodyPr>
            <a:noAutofit/>
          </a:bodyPr>
          <a:lstStyle/>
          <a:p>
            <a:r>
              <a:rPr lang="en-US" sz="3200" dirty="0"/>
              <a:t>Five Suggestions for Successfully Conducting a Model for Improvement Project</a:t>
            </a:r>
          </a:p>
        </p:txBody>
      </p:sp>
      <p:sp>
        <p:nvSpPr>
          <p:cNvPr id="3" name="Content Placeholder 2">
            <a:extLst>
              <a:ext uri="{FF2B5EF4-FFF2-40B4-BE49-F238E27FC236}">
                <a16:creationId xmlns:a16="http://schemas.microsoft.com/office/drawing/2014/main" id="{828C6968-7305-4FAC-AA30-8874AA78726E}"/>
              </a:ext>
            </a:extLst>
          </p:cNvPr>
          <p:cNvSpPr>
            <a:spLocks noGrp="1"/>
          </p:cNvSpPr>
          <p:nvPr>
            <p:ph idx="1"/>
          </p:nvPr>
        </p:nvSpPr>
        <p:spPr>
          <a:xfrm>
            <a:off x="437902" y="1733550"/>
            <a:ext cx="8299558" cy="2895600"/>
          </a:xfrm>
        </p:spPr>
        <p:txBody>
          <a:bodyPr/>
          <a:lstStyle/>
          <a:p>
            <a:pPr marL="385763" indent="-385763">
              <a:buFont typeface="+mj-lt"/>
              <a:buAutoNum type="arabicPeriod"/>
            </a:pPr>
            <a:r>
              <a:rPr lang="en-US" sz="2400" dirty="0"/>
              <a:t>An improvement project can be:</a:t>
            </a:r>
          </a:p>
          <a:p>
            <a:pPr marL="600075" lvl="1" indent="-342900">
              <a:buFont typeface="+mj-lt"/>
              <a:buAutoNum type="alphaLcParenR"/>
            </a:pPr>
            <a:r>
              <a:rPr lang="en-US" sz="2000" dirty="0"/>
              <a:t>Process-focused, related to saving time, money, or improving the quality of a service or system, OR</a:t>
            </a:r>
          </a:p>
          <a:p>
            <a:pPr marL="600075" lvl="1" indent="-342900">
              <a:buFont typeface="+mj-lt"/>
              <a:buAutoNum type="alphaLcParenR"/>
            </a:pPr>
            <a:r>
              <a:rPr lang="en-US" sz="2000" dirty="0"/>
              <a:t>Outcome-focused on improving health status, behavior, attitude or knowledge</a:t>
            </a:r>
          </a:p>
          <a:p>
            <a:pPr marL="385763" indent="-385763">
              <a:buFont typeface="+mj-lt"/>
              <a:buAutoNum type="arabicPeriod"/>
            </a:pPr>
            <a:r>
              <a:rPr lang="en-US" sz="2400" dirty="0"/>
              <a:t>Find the right people to work on your project</a:t>
            </a:r>
          </a:p>
          <a:p>
            <a:pPr marL="385763" indent="-385763">
              <a:buFont typeface="+mj-lt"/>
              <a:buAutoNum type="arabicPeriod"/>
            </a:pPr>
            <a:r>
              <a:rPr lang="en-US" sz="2400" dirty="0"/>
              <a:t>Make sure you can answer the question “How will we know a change is an improvement” with data</a:t>
            </a:r>
          </a:p>
        </p:txBody>
      </p:sp>
    </p:spTree>
    <p:custDataLst>
      <p:tags r:id="rId1"/>
    </p:custDataLst>
    <p:extLst>
      <p:ext uri="{BB962C8B-B14F-4D97-AF65-F5344CB8AC3E}">
        <p14:creationId xmlns:p14="http://schemas.microsoft.com/office/powerpoint/2010/main" val="31283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C6968-7305-4FAC-AA30-8874AA78726E}"/>
              </a:ext>
            </a:extLst>
          </p:cNvPr>
          <p:cNvSpPr>
            <a:spLocks noGrp="1"/>
          </p:cNvSpPr>
          <p:nvPr>
            <p:ph idx="1"/>
          </p:nvPr>
        </p:nvSpPr>
        <p:spPr>
          <a:xfrm>
            <a:off x="496121" y="1669774"/>
            <a:ext cx="8250291" cy="1127972"/>
          </a:xfrm>
        </p:spPr>
        <p:txBody>
          <a:bodyPr/>
          <a:lstStyle/>
          <a:p>
            <a:pPr marL="385763" indent="-385763">
              <a:buFont typeface="+mj-lt"/>
              <a:buAutoNum type="arabicPeriod" startAt="4"/>
            </a:pPr>
            <a:r>
              <a:rPr lang="en-US" sz="2400" dirty="0"/>
              <a:t>Ensure everyone involved knows their roles</a:t>
            </a:r>
          </a:p>
          <a:p>
            <a:pPr marL="385763" indent="-385763">
              <a:buFont typeface="+mj-lt"/>
              <a:buAutoNum type="arabicPeriod" startAt="4"/>
            </a:pPr>
            <a:r>
              <a:rPr lang="en-US" sz="2400" dirty="0"/>
              <a:t>Be flexible, your original idea may need to be adjusted</a:t>
            </a:r>
          </a:p>
        </p:txBody>
      </p:sp>
      <p:sp>
        <p:nvSpPr>
          <p:cNvPr id="4" name="Title 1">
            <a:extLst>
              <a:ext uri="{FF2B5EF4-FFF2-40B4-BE49-F238E27FC236}">
                <a16:creationId xmlns:a16="http://schemas.microsoft.com/office/drawing/2014/main" id="{D294A889-D9F1-4621-B97A-3708E1669E35}"/>
              </a:ext>
            </a:extLst>
          </p:cNvPr>
          <p:cNvSpPr>
            <a:spLocks noGrp="1"/>
          </p:cNvSpPr>
          <p:nvPr>
            <p:ph type="title"/>
          </p:nvPr>
        </p:nvSpPr>
        <p:spPr>
          <a:xfrm>
            <a:off x="474224" y="427838"/>
            <a:ext cx="7983976" cy="696112"/>
          </a:xfrm>
        </p:spPr>
        <p:txBody>
          <a:bodyPr>
            <a:noAutofit/>
          </a:bodyPr>
          <a:lstStyle/>
          <a:p>
            <a:r>
              <a:rPr lang="en-US" sz="3200" dirty="0"/>
              <a:t>Five Suggestions for Successfully Conducting a Model for Improvement Project</a:t>
            </a:r>
          </a:p>
        </p:txBody>
      </p:sp>
      <p:pic>
        <p:nvPicPr>
          <p:cNvPr id="8" name="Picture 7">
            <a:extLst>
              <a:ext uri="{FF2B5EF4-FFF2-40B4-BE49-F238E27FC236}">
                <a16:creationId xmlns:a16="http://schemas.microsoft.com/office/drawing/2014/main" id="{E357CD6F-057C-46EF-A062-E005D5D8C4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1373" y="2734707"/>
            <a:ext cx="3161253" cy="2022119"/>
          </a:xfrm>
          <a:prstGeom prst="rect">
            <a:avLst/>
          </a:prstGeom>
          <a:ln w="19050">
            <a:solidFill>
              <a:srgbClr val="C00000"/>
            </a:solidFill>
          </a:ln>
        </p:spPr>
      </p:pic>
      <p:sp>
        <p:nvSpPr>
          <p:cNvPr id="6" name="TextBox 5">
            <a:extLst>
              <a:ext uri="{FF2B5EF4-FFF2-40B4-BE49-F238E27FC236}">
                <a16:creationId xmlns:a16="http://schemas.microsoft.com/office/drawing/2014/main" id="{B26A88FE-F53A-46E7-B212-F7C881C11C52}"/>
              </a:ext>
            </a:extLst>
          </p:cNvPr>
          <p:cNvSpPr txBox="1"/>
          <p:nvPr/>
        </p:nvSpPr>
        <p:spPr>
          <a:xfrm>
            <a:off x="211577" y="4756826"/>
            <a:ext cx="262647" cy="369332"/>
          </a:xfrm>
          <a:prstGeom prst="rect">
            <a:avLst/>
          </a:prstGeom>
          <a:noFill/>
        </p:spPr>
        <p:txBody>
          <a:bodyPr wrap="square" rtlCol="0">
            <a:spAutoFit/>
          </a:bodyPr>
          <a:lstStyle/>
          <a:p>
            <a:pPr defTabSz="685800">
              <a:defRPr/>
            </a:pPr>
            <a:r>
              <a:rPr lang="en-US" sz="900" dirty="0">
                <a:solidFill>
                  <a:prstClr val="white"/>
                </a:solidFill>
                <a:latin typeface="Calibri" panose="020F0502020204030204"/>
              </a:rPr>
              <a:t>26</a:t>
            </a:r>
          </a:p>
        </p:txBody>
      </p:sp>
    </p:spTree>
    <p:custDataLst>
      <p:tags r:id="rId1"/>
    </p:custDataLst>
    <p:extLst>
      <p:ext uri="{BB962C8B-B14F-4D97-AF65-F5344CB8AC3E}">
        <p14:creationId xmlns:p14="http://schemas.microsoft.com/office/powerpoint/2010/main" val="4121348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3B1B-7614-4CC8-A5AC-786B5CE006E9}"/>
              </a:ext>
            </a:extLst>
          </p:cNvPr>
          <p:cNvSpPr>
            <a:spLocks noGrp="1"/>
          </p:cNvSpPr>
          <p:nvPr>
            <p:ph type="title"/>
          </p:nvPr>
        </p:nvSpPr>
        <p:spPr>
          <a:xfrm>
            <a:off x="457200" y="326231"/>
            <a:ext cx="8229600" cy="857250"/>
          </a:xfrm>
        </p:spPr>
        <p:txBody>
          <a:bodyPr>
            <a:normAutofit/>
          </a:bodyPr>
          <a:lstStyle/>
          <a:p>
            <a:r>
              <a:rPr lang="en-US" sz="3200" dirty="0"/>
              <a:t>In Summary</a:t>
            </a:r>
          </a:p>
        </p:txBody>
      </p:sp>
      <p:sp>
        <p:nvSpPr>
          <p:cNvPr id="3" name="Content Placeholder 2">
            <a:extLst>
              <a:ext uri="{FF2B5EF4-FFF2-40B4-BE49-F238E27FC236}">
                <a16:creationId xmlns:a16="http://schemas.microsoft.com/office/drawing/2014/main" id="{A2374E39-8B86-4471-98C5-DB1D6FE31850}"/>
              </a:ext>
            </a:extLst>
          </p:cNvPr>
          <p:cNvSpPr>
            <a:spLocks noGrp="1"/>
          </p:cNvSpPr>
          <p:nvPr>
            <p:ph idx="1"/>
          </p:nvPr>
        </p:nvSpPr>
        <p:spPr/>
        <p:txBody>
          <a:bodyPr>
            <a:noAutofit/>
          </a:bodyPr>
          <a:lstStyle/>
          <a:p>
            <a:r>
              <a:rPr lang="en-US" sz="2000" dirty="0"/>
              <a:t>We thought through the Model For Improvement and decided to work on the agency’s no-show rate</a:t>
            </a:r>
          </a:p>
          <a:p>
            <a:r>
              <a:rPr lang="en-US" sz="2000" dirty="0"/>
              <a:t>We dove deeper into our data and focused on a specific population</a:t>
            </a:r>
          </a:p>
          <a:p>
            <a:r>
              <a:rPr lang="en-US" sz="2000" dirty="0"/>
              <a:t>We identified several root causes, with transportation being the most significant</a:t>
            </a:r>
          </a:p>
          <a:p>
            <a:r>
              <a:rPr lang="en-US" sz="2000" dirty="0"/>
              <a:t>We brainstormed on a solution and focused on direct pay from clinic to service provider</a:t>
            </a:r>
          </a:p>
          <a:p>
            <a:r>
              <a:rPr lang="en-US" sz="2000" dirty="0"/>
              <a:t>We tested this in a Force Field Analysis</a:t>
            </a:r>
          </a:p>
          <a:p>
            <a:r>
              <a:rPr lang="en-US" sz="2000" dirty="0"/>
              <a:t>Now we are ready to Plan – Do – Study – Act!</a:t>
            </a:r>
          </a:p>
        </p:txBody>
      </p:sp>
    </p:spTree>
    <p:custDataLst>
      <p:tags r:id="rId1"/>
    </p:custDataLst>
    <p:extLst>
      <p:ext uri="{BB962C8B-B14F-4D97-AF65-F5344CB8AC3E}">
        <p14:creationId xmlns:p14="http://schemas.microsoft.com/office/powerpoint/2010/main" val="2790640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Aha Moments and Wrap Up</a:t>
            </a:r>
          </a:p>
        </p:txBody>
      </p:sp>
    </p:spTree>
    <p:custDataLst>
      <p:tags r:id="rId1"/>
    </p:custDataLst>
    <p:extLst>
      <p:ext uri="{BB962C8B-B14F-4D97-AF65-F5344CB8AC3E}">
        <p14:creationId xmlns:p14="http://schemas.microsoft.com/office/powerpoint/2010/main" val="1554440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AA70BE-132A-F347-B5CE-59CA1CC8C086}"/>
              </a:ext>
            </a:extLst>
          </p:cNvPr>
          <p:cNvPicPr>
            <a:picLocks noChangeAspect="1"/>
          </p:cNvPicPr>
          <p:nvPr/>
        </p:nvPicPr>
        <p:blipFill>
          <a:blip r:embed="rId4"/>
          <a:stretch>
            <a:fillRect/>
          </a:stretch>
        </p:blipFill>
        <p:spPr>
          <a:xfrm>
            <a:off x="0" y="361950"/>
            <a:ext cx="9190199" cy="3886200"/>
          </a:xfrm>
          <a:prstGeom prst="rect">
            <a:avLst/>
          </a:prstGeom>
        </p:spPr>
      </p:pic>
    </p:spTree>
    <p:custDataLst>
      <p:tags r:id="rId1"/>
    </p:custDataLst>
    <p:extLst>
      <p:ext uri="{BB962C8B-B14F-4D97-AF65-F5344CB8AC3E}">
        <p14:creationId xmlns:p14="http://schemas.microsoft.com/office/powerpoint/2010/main" val="3522254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9C112A-9C47-014C-9C74-F99977C7930B}"/>
              </a:ext>
            </a:extLst>
          </p:cNvPr>
          <p:cNvPicPr>
            <a:picLocks noChangeAspect="1"/>
          </p:cNvPicPr>
          <p:nvPr/>
        </p:nvPicPr>
        <p:blipFill>
          <a:blip r:embed="rId4"/>
          <a:stretch>
            <a:fillRect/>
          </a:stretch>
        </p:blipFill>
        <p:spPr>
          <a:xfrm>
            <a:off x="1" y="361951"/>
            <a:ext cx="9093111" cy="3886200"/>
          </a:xfrm>
          <a:prstGeom prst="rect">
            <a:avLst/>
          </a:prstGeom>
        </p:spPr>
      </p:pic>
    </p:spTree>
    <p:custDataLst>
      <p:tags r:id="rId1"/>
    </p:custDataLst>
    <p:extLst>
      <p:ext uri="{BB962C8B-B14F-4D97-AF65-F5344CB8AC3E}">
        <p14:creationId xmlns:p14="http://schemas.microsoft.com/office/powerpoint/2010/main" val="1812074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19629-C28E-F442-9C1E-F75E5A651E16}"/>
              </a:ext>
            </a:extLst>
          </p:cNvPr>
          <p:cNvPicPr>
            <a:picLocks noChangeAspect="1"/>
          </p:cNvPicPr>
          <p:nvPr/>
        </p:nvPicPr>
        <p:blipFill>
          <a:blip r:embed="rId4"/>
          <a:stretch>
            <a:fillRect/>
          </a:stretch>
        </p:blipFill>
        <p:spPr>
          <a:xfrm>
            <a:off x="2346" y="361950"/>
            <a:ext cx="9057601" cy="3886200"/>
          </a:xfrm>
          <a:prstGeom prst="rect">
            <a:avLst/>
          </a:prstGeom>
        </p:spPr>
      </p:pic>
    </p:spTree>
    <p:custDataLst>
      <p:tags r:id="rId1"/>
    </p:custDataLst>
    <p:extLst>
      <p:ext uri="{BB962C8B-B14F-4D97-AF65-F5344CB8AC3E}">
        <p14:creationId xmlns:p14="http://schemas.microsoft.com/office/powerpoint/2010/main" val="1924004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B0477356-F97F-4689-AF5C-6D4A5A3F7CB6}"/>
              </a:ext>
            </a:extLst>
          </p:cNvPr>
          <p:cNvGraphicFramePr>
            <a:graphicFrameLocks noGrp="1"/>
          </p:cNvGraphicFramePr>
          <p:nvPr/>
        </p:nvGraphicFramePr>
        <p:xfrm>
          <a:off x="101237" y="1200150"/>
          <a:ext cx="8951494" cy="3200400"/>
        </p:xfrm>
        <a:graphic>
          <a:graphicData uri="http://schemas.openxmlformats.org/drawingml/2006/table">
            <a:tbl>
              <a:tblPr firstRow="1" firstCol="1">
                <a:tableStyleId>{5C22544A-7EE6-4342-B048-85BDC9FD1C3A}</a:tableStyleId>
              </a:tblPr>
              <a:tblGrid>
                <a:gridCol w="1498963">
                  <a:extLst>
                    <a:ext uri="{9D8B030D-6E8A-4147-A177-3AD203B41FA5}">
                      <a16:colId xmlns:a16="http://schemas.microsoft.com/office/drawing/2014/main" val="3342291140"/>
                    </a:ext>
                  </a:extLst>
                </a:gridCol>
                <a:gridCol w="2749205">
                  <a:extLst>
                    <a:ext uri="{9D8B030D-6E8A-4147-A177-3AD203B41FA5}">
                      <a16:colId xmlns:a16="http://schemas.microsoft.com/office/drawing/2014/main" val="1899867236"/>
                    </a:ext>
                  </a:extLst>
                </a:gridCol>
                <a:gridCol w="1960125">
                  <a:extLst>
                    <a:ext uri="{9D8B030D-6E8A-4147-A177-3AD203B41FA5}">
                      <a16:colId xmlns:a16="http://schemas.microsoft.com/office/drawing/2014/main" val="3139748182"/>
                    </a:ext>
                  </a:extLst>
                </a:gridCol>
                <a:gridCol w="2743201">
                  <a:extLst>
                    <a:ext uri="{9D8B030D-6E8A-4147-A177-3AD203B41FA5}">
                      <a16:colId xmlns:a16="http://schemas.microsoft.com/office/drawing/2014/main" val="3644447944"/>
                    </a:ext>
                  </a:extLst>
                </a:gridCol>
              </a:tblGrid>
              <a:tr h="212858">
                <a:tc>
                  <a:txBody>
                    <a:bodyPr/>
                    <a:lstStyle/>
                    <a:p>
                      <a:pPr marL="57150" marR="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Training</a:t>
                      </a:r>
                    </a:p>
                  </a:txBody>
                  <a:tcPr marL="0" marR="0" marT="0" marB="0" anchor="ctr"/>
                </a:tc>
                <a:tc>
                  <a:txBody>
                    <a:bodyPr/>
                    <a:lstStyle/>
                    <a:p>
                      <a:pPr marL="57150" marR="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Purpose</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0" marR="5715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Frequency</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9850" marR="57150" eaLnBrk="0" hangingPunct="0">
                        <a:lnSpc>
                          <a:spcPts val="1125"/>
                        </a:lnSpc>
                        <a:spcBef>
                          <a:spcPts val="95"/>
                        </a:spcBef>
                        <a:spcAft>
                          <a:spcPts val="0"/>
                        </a:spcAft>
                      </a:pPr>
                      <a:r>
                        <a:rPr lang="en-US" sz="1200" dirty="0">
                          <a:solidFill>
                            <a:schemeClr val="bg1"/>
                          </a:solidFill>
                          <a:effectLst/>
                          <a:latin typeface="Garamond" panose="02020404030301010803" pitchFamily="18" charset="0"/>
                        </a:rPr>
                        <a:t>Description</a:t>
                      </a:r>
                      <a:endParaRPr lang="en-US" sz="1200"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27060286"/>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Webinar Series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Introducing Part B-funded providers to “QI 101” and providing them with real-world application of QI initiatives.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6x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Six (6) webinar sessions - sixty (60) minutes each for Part B-funded service providers in need of QI training.</a:t>
                      </a:r>
                    </a:p>
                  </a:txBody>
                  <a:tcPr marL="0" marR="0" marT="0" marB="0"/>
                </a:tc>
                <a:extLst>
                  <a:ext uri="{0D108BD9-81ED-4DB2-BD59-A6C34878D82A}">
                    <a16:rowId xmlns:a16="http://schemas.microsoft.com/office/drawing/2014/main" val="708508239"/>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Bootcamp for Part B Providers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Building their QI capacity to apply the QI learning content within their programs.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3x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Six (6) sessions - ninety (90) minutes each, using a case study learning approach to apply QI/QM in a Part B provider setting.</a:t>
                      </a:r>
                    </a:p>
                  </a:txBody>
                  <a:tcPr marL="0" marR="0" marT="0" marB="0"/>
                </a:tc>
                <a:extLst>
                  <a:ext uri="{0D108BD9-81ED-4DB2-BD59-A6C34878D82A}">
                    <a16:rowId xmlns:a16="http://schemas.microsoft.com/office/drawing/2014/main" val="384975753"/>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QI Sharing Sessions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QI content presentations during QI Sharing Sessions.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4x a year during each of the 3x groups per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15-20 min presentations on key QI topics by a QI content expert.</a:t>
                      </a:r>
                    </a:p>
                  </a:txBody>
                  <a:tcPr marL="0" marR="0" marT="0" marB="0"/>
                </a:tc>
                <a:extLst>
                  <a:ext uri="{0D108BD9-81ED-4DB2-BD59-A6C34878D82A}">
                    <a16:rowId xmlns:a16="http://schemas.microsoft.com/office/drawing/2014/main" val="990143014"/>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Technical Assistance and Coaching by Contract Managers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assistance and guidance to reach all QI milestones.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Continuously available with monthly provision anticipated based on experience</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Technical assistance and coaching during contract monitoring and quality management assessments.</a:t>
                      </a:r>
                    </a:p>
                  </a:txBody>
                  <a:tcPr marL="0" marR="0" marT="0" marB="0"/>
                </a:tc>
                <a:extLst>
                  <a:ext uri="{0D108BD9-81ED-4DB2-BD59-A6C34878D82A}">
                    <a16:rowId xmlns:a16="http://schemas.microsoft.com/office/drawing/2014/main" val="838710815"/>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Office Hours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individualized technical assistance. </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12x a year</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Twelve (12) sessions to assist with answering any QI questions.</a:t>
                      </a:r>
                    </a:p>
                  </a:txBody>
                  <a:tcPr marL="0" marR="0" marT="0" marB="0"/>
                </a:tc>
                <a:extLst>
                  <a:ext uri="{0D108BD9-81ED-4DB2-BD59-A6C34878D82A}">
                    <a16:rowId xmlns:a16="http://schemas.microsoft.com/office/drawing/2014/main" val="1485821739"/>
                  </a:ext>
                </a:extLst>
              </a:tr>
              <a:tr h="198622">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AIRS Training</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Ongoing AIRS trainings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Monthly on a variety of topics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Learning how to report performance data.</a:t>
                      </a:r>
                    </a:p>
                  </a:txBody>
                  <a:tcPr marL="0" marR="0" marT="0" marB="0"/>
                </a:tc>
                <a:extLst>
                  <a:ext uri="{0D108BD9-81ED-4DB2-BD59-A6C34878D82A}">
                    <a16:rowId xmlns:a16="http://schemas.microsoft.com/office/drawing/2014/main" val="2214243343"/>
                  </a:ext>
                </a:extLst>
              </a:tr>
              <a:tr h="381000">
                <a:tc>
                  <a:txBody>
                    <a:bodyPr/>
                    <a:lstStyle/>
                    <a:p>
                      <a:pPr marL="55245" marR="19685" algn="l" defTabSz="914400" rtl="0" eaLnBrk="0" latinLnBrk="0" hangingPunct="0">
                        <a:spcBef>
                          <a:spcPts val="300"/>
                        </a:spcBef>
                        <a:spcAft>
                          <a:spcPts val="0"/>
                        </a:spcAft>
                      </a:pPr>
                      <a:r>
                        <a:rPr lang="en-US" sz="1200" b="1" kern="1200" dirty="0">
                          <a:solidFill>
                            <a:schemeClr val="bg1"/>
                          </a:solidFill>
                          <a:effectLst/>
                          <a:latin typeface="Garamond" panose="02020404030301010803" pitchFamily="18" charset="0"/>
                          <a:ea typeface="+mn-ea"/>
                          <a:cs typeface="+mn-cs"/>
                        </a:rPr>
                        <a:t>Access to CQII Training Materials</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Providing an ongoing QI resource to learn more about QI.</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Continuously available </a:t>
                      </a:r>
                    </a:p>
                  </a:txBody>
                  <a:tcPr marL="0" marR="0" marT="0" marB="0"/>
                </a:tc>
                <a:tc>
                  <a:txBody>
                    <a:bodyPr/>
                    <a:lstStyle/>
                    <a:p>
                      <a:pPr marL="55245" marR="19685" algn="l" defTabSz="914400" rtl="0" eaLnBrk="0" latinLnBrk="0" hangingPunct="0">
                        <a:lnSpc>
                          <a:spcPct val="100000"/>
                        </a:lnSpc>
                        <a:spcBef>
                          <a:spcPts val="0"/>
                        </a:spcBef>
                        <a:spcAft>
                          <a:spcPts val="0"/>
                        </a:spcAft>
                      </a:pPr>
                      <a:r>
                        <a:rPr lang="en-US" sz="1200" kern="1200" dirty="0">
                          <a:solidFill>
                            <a:schemeClr val="tx1"/>
                          </a:solidFill>
                          <a:effectLst/>
                          <a:latin typeface="Garamond" panose="02020404030301010803" pitchFamily="18" charset="0"/>
                          <a:ea typeface="+mn-ea"/>
                          <a:cs typeface="+mn-cs"/>
                        </a:rPr>
                        <a:t>Sharing of QI training resources, such as Quality Academy tutorials.</a:t>
                      </a:r>
                    </a:p>
                  </a:txBody>
                  <a:tcPr marL="0" marR="0" marT="0" marB="0"/>
                </a:tc>
                <a:extLst>
                  <a:ext uri="{0D108BD9-81ED-4DB2-BD59-A6C34878D82A}">
                    <a16:rowId xmlns:a16="http://schemas.microsoft.com/office/drawing/2014/main" val="758539611"/>
                  </a:ext>
                </a:extLst>
              </a:tr>
            </a:tbl>
          </a:graphicData>
        </a:graphic>
      </p:graphicFrame>
      <p:sp>
        <p:nvSpPr>
          <p:cNvPr id="23" name="Rectangle 2">
            <a:extLst>
              <a:ext uri="{FF2B5EF4-FFF2-40B4-BE49-F238E27FC236}">
                <a16:creationId xmlns:a16="http://schemas.microsoft.com/office/drawing/2014/main" id="{D2525E11-7B39-45A2-B9D1-16B63EE7646E}"/>
              </a:ext>
            </a:extLst>
          </p:cNvPr>
          <p:cNvSpPr txBox="1">
            <a:spLocks noChangeArrowheads="1"/>
          </p:cNvSpPr>
          <p:nvPr/>
        </p:nvSpPr>
        <p:spPr>
          <a:xfrm>
            <a:off x="96252" y="438150"/>
            <a:ext cx="8819148" cy="40477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latin typeface="Garamond" panose="02020404030301010803" pitchFamily="18" charset="0"/>
                <a:ea typeface="ＭＳ Ｐゴシック" panose="020B0600070205080204" pitchFamily="34" charset="-128"/>
              </a:rPr>
              <a:t>QI Training Modalities</a:t>
            </a:r>
          </a:p>
        </p:txBody>
      </p:sp>
    </p:spTree>
    <p:custDataLst>
      <p:tags r:id="rId1"/>
    </p:custDataLst>
    <p:extLst>
      <p:ext uri="{BB962C8B-B14F-4D97-AF65-F5344CB8AC3E}">
        <p14:creationId xmlns:p14="http://schemas.microsoft.com/office/powerpoint/2010/main" val="2231233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9EB8E5-48F7-42A8-9CE1-6A696A9A70E9}"/>
              </a:ext>
            </a:extLst>
          </p:cNvPr>
          <p:cNvSpPr>
            <a:spLocks noGrp="1"/>
          </p:cNvSpPr>
          <p:nvPr>
            <p:ph type="title"/>
          </p:nvPr>
        </p:nvSpPr>
        <p:spPr/>
        <p:txBody>
          <a:bodyPr>
            <a:normAutofit/>
          </a:bodyPr>
          <a:lstStyle/>
          <a:p>
            <a:r>
              <a:rPr lang="en-US" sz="3200" dirty="0"/>
              <a:t>Resources</a:t>
            </a:r>
          </a:p>
        </p:txBody>
      </p:sp>
      <p:sp>
        <p:nvSpPr>
          <p:cNvPr id="4" name="Content Placeholder 3">
            <a:extLst>
              <a:ext uri="{FF2B5EF4-FFF2-40B4-BE49-F238E27FC236}">
                <a16:creationId xmlns:a16="http://schemas.microsoft.com/office/drawing/2014/main" id="{62895C16-2637-4609-B18F-1C25164F6D81}"/>
              </a:ext>
            </a:extLst>
          </p:cNvPr>
          <p:cNvSpPr>
            <a:spLocks noGrp="1"/>
          </p:cNvSpPr>
          <p:nvPr>
            <p:ph idx="1"/>
          </p:nvPr>
        </p:nvSpPr>
        <p:spPr/>
        <p:txBody>
          <a:bodyPr/>
          <a:lstStyle/>
          <a:p>
            <a:pPr marL="0" indent="0">
              <a:buNone/>
            </a:pPr>
            <a:r>
              <a:rPr lang="en-US" sz="2400" dirty="0"/>
              <a:t>Quality Improvement Tools</a:t>
            </a:r>
          </a:p>
          <a:p>
            <a:pPr lvl="1"/>
            <a:r>
              <a:rPr lang="en-US" sz="2100" dirty="0"/>
              <a:t>Seven tools of quality </a:t>
            </a:r>
            <a:r>
              <a:rPr lang="en-US" sz="2100" dirty="0">
                <a:hlinkClick r:id="rId3"/>
              </a:rPr>
              <a:t>https://asq.org/quality-resources/seven-basic-quality-tools</a:t>
            </a:r>
            <a:endParaRPr lang="en-US" sz="2100" dirty="0"/>
          </a:p>
          <a:p>
            <a:pPr lvl="1"/>
            <a:r>
              <a:rPr lang="en-US" sz="2100" dirty="0"/>
              <a:t>Brainstorm Sessions </a:t>
            </a:r>
            <a:r>
              <a:rPr lang="en-US" sz="2100" u="sng" dirty="0">
                <a:hlinkClick r:id="rId4"/>
              </a:rPr>
              <a:t>https://www.youtube.com/watch?v=YXZamW4-Ysk</a:t>
            </a:r>
            <a:endParaRPr lang="en-US" sz="2100" u="sng" dirty="0"/>
          </a:p>
          <a:p>
            <a:pPr lvl="1"/>
            <a:r>
              <a:rPr lang="en-US" sz="2100" u="sng" dirty="0"/>
              <a:t>Force Field Analysis  </a:t>
            </a:r>
            <a:r>
              <a:rPr lang="en-US" sz="2100" dirty="0">
                <a:hlinkClick r:id="rId5"/>
              </a:rPr>
              <a:t>https://www.mindtools.com/pages/article/newTED_06.htm</a:t>
            </a:r>
            <a:endParaRPr lang="en-US" sz="2100" dirty="0"/>
          </a:p>
          <a:p>
            <a:pPr lvl="1"/>
            <a:r>
              <a:rPr lang="en-US" sz="2100" dirty="0"/>
              <a:t>Ishikawa diagram </a:t>
            </a:r>
            <a:r>
              <a:rPr lang="en-US" sz="2100" dirty="0">
                <a:hlinkClick r:id="rId6"/>
              </a:rPr>
              <a:t>https://www.6sigma.us/etc/what-is-ishikawa-fishbone-diagram/</a:t>
            </a:r>
            <a:endParaRPr lang="en-US" sz="2100" dirty="0"/>
          </a:p>
        </p:txBody>
      </p:sp>
    </p:spTree>
    <p:custDataLst>
      <p:tags r:id="rId1"/>
    </p:custDataLst>
    <p:extLst>
      <p:ext uri="{BB962C8B-B14F-4D97-AF65-F5344CB8AC3E}">
        <p14:creationId xmlns:p14="http://schemas.microsoft.com/office/powerpoint/2010/main" val="1852243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97088-7C7F-3143-A41F-EB31B1C45E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478" t="12605" r="23478" b="24066"/>
          <a:stretch/>
        </p:blipFill>
        <p:spPr>
          <a:xfrm>
            <a:off x="2133600" y="1086187"/>
            <a:ext cx="4648200" cy="2679700"/>
          </a:xfrm>
          <a:prstGeom prst="rect">
            <a:avLst/>
          </a:prstGeom>
        </p:spPr>
      </p:pic>
      <p:sp>
        <p:nvSpPr>
          <p:cNvPr id="2" name="TextBox 1">
            <a:extLst>
              <a:ext uri="{FF2B5EF4-FFF2-40B4-BE49-F238E27FC236}">
                <a16:creationId xmlns:a16="http://schemas.microsoft.com/office/drawing/2014/main" id="{2FE1B528-C27B-4E30-B700-387D575D1C99}"/>
              </a:ext>
            </a:extLst>
          </p:cNvPr>
          <p:cNvSpPr txBox="1"/>
          <p:nvPr/>
        </p:nvSpPr>
        <p:spPr>
          <a:xfrm>
            <a:off x="457200" y="3765887"/>
            <a:ext cx="8305800" cy="1015663"/>
          </a:xfrm>
          <a:prstGeom prst="rect">
            <a:avLst/>
          </a:prstGeom>
          <a:noFill/>
        </p:spPr>
        <p:txBody>
          <a:bodyPr wrap="square" rtlCol="0">
            <a:spAutoFit/>
          </a:bodyPr>
          <a:lstStyle/>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You allow us to take pictures from our training events and post them on SharePoint</a:t>
            </a:r>
          </a:p>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You have the right to revoke your consent for pictures that are publicly posted</a:t>
            </a:r>
          </a:p>
          <a:p>
            <a:pPr marL="285743" indent="-285743" defTabSz="914378">
              <a:buClr>
                <a:srgbClr val="FF0000"/>
              </a:buClr>
              <a:buFont typeface="Arial" panose="020B0604020202020204" pitchFamily="34" charset="0"/>
              <a:buChar char="•"/>
              <a:defRPr/>
            </a:pPr>
            <a:r>
              <a:rPr lang="en-US" sz="1500" dirty="0">
                <a:solidFill>
                  <a:prstClr val="black"/>
                </a:solidFill>
                <a:latin typeface="Garamond" panose="02020404030301010803" pitchFamily="18" charset="0"/>
              </a:rPr>
              <a:t>At no time will individual names be used to identify you, unless you sign the </a:t>
            </a:r>
            <a:br>
              <a:rPr lang="en-US" sz="1500" dirty="0">
                <a:solidFill>
                  <a:prstClr val="black"/>
                </a:solidFill>
                <a:latin typeface="Garamond" panose="02020404030301010803" pitchFamily="18" charset="0"/>
              </a:rPr>
            </a:br>
            <a:r>
              <a:rPr lang="en-US" sz="1500" dirty="0">
                <a:solidFill>
                  <a:prstClr val="black"/>
                </a:solidFill>
                <a:latin typeface="Garamond" panose="02020404030301010803" pitchFamily="18" charset="0"/>
              </a:rPr>
              <a:t>appropriate release form</a:t>
            </a:r>
          </a:p>
        </p:txBody>
      </p:sp>
      <p:sp>
        <p:nvSpPr>
          <p:cNvPr id="7" name="Title 1">
            <a:extLst>
              <a:ext uri="{FF2B5EF4-FFF2-40B4-BE49-F238E27FC236}">
                <a16:creationId xmlns:a16="http://schemas.microsoft.com/office/drawing/2014/main" id="{3EDDBDE7-C1E2-B54A-81A3-1EF07D583D31}"/>
              </a:ext>
            </a:extLst>
          </p:cNvPr>
          <p:cNvSpPr txBox="1">
            <a:spLocks/>
          </p:cNvSpPr>
          <p:nvPr/>
        </p:nvSpPr>
        <p:spPr>
          <a:xfrm>
            <a:off x="457200" y="422275"/>
            <a:ext cx="8229600" cy="7016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Garamond" panose="02020404030301010803" pitchFamily="18" charset="0"/>
                <a:cs typeface="Arial" panose="020B0604020202020204" pitchFamily="34" charset="0"/>
              </a:rPr>
              <a:t>Picture Consent</a:t>
            </a:r>
          </a:p>
        </p:txBody>
      </p:sp>
    </p:spTree>
    <p:custDataLst>
      <p:tags r:id="rId1"/>
    </p:custDataLst>
    <p:extLst>
      <p:ext uri="{BB962C8B-B14F-4D97-AF65-F5344CB8AC3E}">
        <p14:creationId xmlns:p14="http://schemas.microsoft.com/office/powerpoint/2010/main" val="3248093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10;&#10;Thank you!">
            <a:extLst>
              <a:ext uri="{FF2B5EF4-FFF2-40B4-BE49-F238E27FC236}">
                <a16:creationId xmlns:a16="http://schemas.microsoft.com/office/drawing/2014/main" id="{509EF20B-4C16-459B-93E2-3F2A382F7E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485901"/>
            <a:ext cx="6858000" cy="1859756"/>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86169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1" y="2028826"/>
            <a:ext cx="4672013" cy="428625"/>
          </a:xfrm>
          <a:prstGeom prst="rect">
            <a:avLst/>
          </a:prstGeom>
        </p:spPr>
        <p:txBody>
          <a:bodyPr vert="horz" lIns="51435" tIns="25718" rIns="51435" bIns="2571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2000" b="1" dirty="0">
                <a:solidFill>
                  <a:srgbClr val="CC0000"/>
                </a:solidFill>
                <a:effectLst>
                  <a:outerShdw blurRad="38100" dist="38100" dir="2700000" algn="tl">
                    <a:srgbClr val="000000">
                      <a:alpha val="43137"/>
                    </a:srgbClr>
                  </a:outerShdw>
                </a:effectLst>
                <a:latin typeface="Garamond" panose="02020404030301010803" pitchFamily="18" charset="0"/>
              </a:rPr>
              <a:t>Contact Information</a:t>
            </a:r>
          </a:p>
        </p:txBody>
      </p:sp>
      <p:sp>
        <p:nvSpPr>
          <p:cNvPr id="5" name="Rectangle 4">
            <a:extLst>
              <a:ext uri="{FF2B5EF4-FFF2-40B4-BE49-F238E27FC236}">
                <a16:creationId xmlns:a16="http://schemas.microsoft.com/office/drawing/2014/main" id="{B0855BE5-FB8D-7E45-A4D6-8FD102FFDCEB}"/>
              </a:ext>
            </a:extLst>
          </p:cNvPr>
          <p:cNvSpPr/>
          <p:nvPr/>
        </p:nvSpPr>
        <p:spPr>
          <a:xfrm>
            <a:off x="457201" y="2525487"/>
            <a:ext cx="3199257" cy="1600438"/>
          </a:xfrm>
          <a:prstGeom prst="rect">
            <a:avLst/>
          </a:prstGeom>
        </p:spPr>
        <p:txBody>
          <a:bodyPr wrap="square">
            <a:spAutoFit/>
          </a:bodyPr>
          <a:lstStyle/>
          <a:p>
            <a:r>
              <a:rPr lang="en-US" sz="1400" dirty="0">
                <a:latin typeface="Garamond" panose="02020404030301010803" pitchFamily="18" charset="0"/>
                <a:ea typeface="Calibri" panose="020F0502020204030204" pitchFamily="34" charset="0"/>
                <a:cs typeface="Times New Roman" panose="02020603050405020304" pitchFamily="18" charset="0"/>
              </a:rPr>
              <a:t>Kevin Garrett, MSW</a:t>
            </a:r>
          </a:p>
          <a:p>
            <a:r>
              <a:rPr lang="en-US" sz="1400" dirty="0">
                <a:latin typeface="Garamond" panose="02020404030301010803" pitchFamily="18" charset="0"/>
                <a:ea typeface="Calibri" panose="020F0502020204030204" pitchFamily="34" charset="0"/>
                <a:cs typeface="Times New Roman" panose="02020603050405020304" pitchFamily="18" charset="0"/>
              </a:rPr>
              <a:t>Senior Manager, CQII</a:t>
            </a:r>
          </a:p>
          <a:p>
            <a:r>
              <a:rPr lang="en-US" sz="1400" dirty="0">
                <a:latin typeface="Garamond" panose="02020404030301010803" pitchFamily="18" charset="0"/>
                <a:ea typeface="Calibri" panose="020F0502020204030204" pitchFamily="34" charset="0"/>
                <a:cs typeface="Times New Roman" panose="02020603050405020304" pitchFamily="18" charset="0"/>
              </a:rPr>
              <a:t>New York State Department of Health</a:t>
            </a:r>
          </a:p>
          <a:p>
            <a:r>
              <a:rPr lang="en-US" sz="1400" dirty="0">
                <a:latin typeface="Garamond" panose="02020404030301010803" pitchFamily="18" charset="0"/>
                <a:ea typeface="Calibri" panose="020F0502020204030204" pitchFamily="34" charset="0"/>
                <a:cs typeface="Times New Roman" panose="02020603050405020304" pitchFamily="18" charset="0"/>
              </a:rPr>
              <a:t>AIDS Institute</a:t>
            </a:r>
          </a:p>
          <a:p>
            <a:r>
              <a:rPr lang="en-US" sz="1400" dirty="0">
                <a:latin typeface="Garamond" panose="02020404030301010803" pitchFamily="18" charset="0"/>
                <a:ea typeface="Calibri" panose="020F0502020204030204" pitchFamily="34" charset="0"/>
                <a:cs typeface="Times New Roman" panose="02020603050405020304" pitchFamily="18" charset="0"/>
              </a:rPr>
              <a:t>90 Church Street, 13th floor</a:t>
            </a:r>
          </a:p>
          <a:p>
            <a:r>
              <a:rPr lang="en-US" sz="1400" dirty="0">
                <a:latin typeface="Garamond" panose="02020404030301010803" pitchFamily="18" charset="0"/>
                <a:ea typeface="Calibri" panose="020F0502020204030204" pitchFamily="34" charset="0"/>
                <a:cs typeface="Times New Roman" panose="02020603050405020304" pitchFamily="18" charset="0"/>
              </a:rPr>
              <a:t>New York, NY 10007-2919</a:t>
            </a:r>
          </a:p>
          <a:p>
            <a:r>
              <a:rPr lang="en-US" sz="1400" dirty="0">
                <a:latin typeface="Garamond" panose="02020404030301010803" pitchFamily="18" charset="0"/>
                <a:ea typeface="Calibri" panose="020F0502020204030204" pitchFamily="34" charset="0"/>
                <a:cs typeface="Times New Roman" panose="02020603050405020304" pitchFamily="18" charset="0"/>
              </a:rPr>
              <a:t>Kevin.Garrett@health.ny.gov</a:t>
            </a:r>
          </a:p>
        </p:txBody>
      </p:sp>
      <p:sp>
        <p:nvSpPr>
          <p:cNvPr id="2" name="Rectangle 1">
            <a:extLst>
              <a:ext uri="{FF2B5EF4-FFF2-40B4-BE49-F238E27FC236}">
                <a16:creationId xmlns:a16="http://schemas.microsoft.com/office/drawing/2014/main" id="{BFEB9E43-BC2C-D14C-8578-317CB64B10E3}"/>
              </a:ext>
            </a:extLst>
          </p:cNvPr>
          <p:cNvSpPr/>
          <p:nvPr/>
        </p:nvSpPr>
        <p:spPr>
          <a:xfrm>
            <a:off x="8305800" y="133350"/>
            <a:ext cx="457200" cy="228600"/>
          </a:xfrm>
          <a:prstGeom prst="rect">
            <a:avLst/>
          </a:prstGeom>
          <a:solidFill>
            <a:srgbClr val="0A2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270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1E40-F52C-4FC0-9649-69CAE482F76E}"/>
              </a:ext>
            </a:extLst>
          </p:cNvPr>
          <p:cNvSpPr>
            <a:spLocks noGrp="1"/>
          </p:cNvSpPr>
          <p:nvPr>
            <p:ph type="title"/>
          </p:nvPr>
        </p:nvSpPr>
        <p:spPr>
          <a:xfrm>
            <a:off x="457200" y="341435"/>
            <a:ext cx="8229600" cy="857250"/>
          </a:xfrm>
        </p:spPr>
        <p:txBody>
          <a:bodyPr>
            <a:noAutofit/>
          </a:bodyPr>
          <a:lstStyle/>
          <a:p>
            <a:r>
              <a:rPr lang="en-US" sz="3200" dirty="0"/>
              <a:t>Learning Objectives</a:t>
            </a:r>
          </a:p>
        </p:txBody>
      </p:sp>
      <p:sp>
        <p:nvSpPr>
          <p:cNvPr id="3" name="Content Placeholder 2">
            <a:extLst>
              <a:ext uri="{FF2B5EF4-FFF2-40B4-BE49-F238E27FC236}">
                <a16:creationId xmlns:a16="http://schemas.microsoft.com/office/drawing/2014/main" id="{828C6968-7305-4FAC-AA30-8874AA78726E}"/>
              </a:ext>
            </a:extLst>
          </p:cNvPr>
          <p:cNvSpPr>
            <a:spLocks noGrp="1"/>
          </p:cNvSpPr>
          <p:nvPr>
            <p:ph idx="1"/>
          </p:nvPr>
        </p:nvSpPr>
        <p:spPr/>
        <p:txBody>
          <a:bodyPr>
            <a:noAutofit/>
          </a:bodyPr>
          <a:lstStyle/>
          <a:p>
            <a:r>
              <a:rPr lang="en-US" sz="2400" dirty="0"/>
              <a:t>This presentation will give you a better understanding of:</a:t>
            </a:r>
          </a:p>
          <a:p>
            <a:pPr lvl="1"/>
            <a:r>
              <a:rPr lang="en-US" sz="2000" dirty="0"/>
              <a:t>The Model For Improvement</a:t>
            </a:r>
          </a:p>
          <a:p>
            <a:pPr lvl="1"/>
            <a:r>
              <a:rPr lang="en-US" sz="2000" dirty="0"/>
              <a:t>Some of the tools you can use to develop an intervention</a:t>
            </a:r>
          </a:p>
          <a:p>
            <a:pPr lvl="2"/>
            <a:r>
              <a:rPr lang="en-US" sz="1800" dirty="0"/>
              <a:t>Root Cause Analysis</a:t>
            </a:r>
          </a:p>
          <a:p>
            <a:pPr lvl="2"/>
            <a:r>
              <a:rPr lang="en-US" sz="1800" dirty="0"/>
              <a:t>Brainstorming</a:t>
            </a:r>
          </a:p>
          <a:p>
            <a:pPr lvl="2"/>
            <a:r>
              <a:rPr lang="en-US" sz="1800" dirty="0"/>
              <a:t>Force Field Analysis</a:t>
            </a:r>
          </a:p>
          <a:p>
            <a:r>
              <a:rPr lang="en-US" sz="2400" dirty="0"/>
              <a:t>Preparing to utilize the PDSA Cycle!</a:t>
            </a:r>
          </a:p>
        </p:txBody>
      </p:sp>
    </p:spTree>
    <p:custDataLst>
      <p:tags r:id="rId1"/>
    </p:custDataLst>
    <p:extLst>
      <p:ext uri="{BB962C8B-B14F-4D97-AF65-F5344CB8AC3E}">
        <p14:creationId xmlns:p14="http://schemas.microsoft.com/office/powerpoint/2010/main" val="314925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809750"/>
            <a:ext cx="4572000" cy="19389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pitchFamily="18" charset="0"/>
                <a:ea typeface="+mn-ea"/>
                <a:cs typeface="Calibri" panose="020F0502020204030204" pitchFamily="34" charset="0"/>
              </a:rPr>
              <a:t>Quality Management Expectations</a:t>
            </a:r>
          </a:p>
        </p:txBody>
      </p:sp>
    </p:spTree>
    <p:custDataLst>
      <p:tags r:id="rId1"/>
    </p:custDataLst>
    <p:extLst>
      <p:ext uri="{BB962C8B-B14F-4D97-AF65-F5344CB8AC3E}">
        <p14:creationId xmlns:p14="http://schemas.microsoft.com/office/powerpoint/2010/main" val="198658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0A6A95-D447-4BB4-9E73-6BEFC143BA43}"/>
              </a:ext>
            </a:extLst>
          </p:cNvPr>
          <p:cNvSpPr txBox="1">
            <a:spLocks noChangeArrowheads="1"/>
          </p:cNvSpPr>
          <p:nvPr/>
        </p:nvSpPr>
        <p:spPr>
          <a:xfrm>
            <a:off x="228600" y="1276350"/>
            <a:ext cx="8686800" cy="3124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latin typeface="Garamond" panose="02020404030301010803" pitchFamily="18" charset="0"/>
                <a:ea typeface="ＭＳ Ｐゴシック" panose="020B0600070205080204" pitchFamily="34" charset="-128"/>
              </a:rPr>
              <a:t>At a minimum, each RW Part B-funded service provider: </a:t>
            </a:r>
          </a:p>
          <a:p>
            <a:pPr lvl="1"/>
            <a:r>
              <a:rPr lang="en-US" altLang="en-US" sz="2000" dirty="0">
                <a:latin typeface="Garamond" panose="02020404030301010803" pitchFamily="18" charset="0"/>
                <a:ea typeface="ＭＳ Ｐゴシック" panose="020B0600070205080204" pitchFamily="34" charset="-128"/>
              </a:rPr>
              <a:t>selects one topic for an annual quality improvement project</a:t>
            </a:r>
          </a:p>
          <a:p>
            <a:pPr lvl="1"/>
            <a:r>
              <a:rPr lang="en-US" altLang="en-US" sz="2000" dirty="0">
                <a:latin typeface="Garamond" panose="02020404030301010803" pitchFamily="18" charset="0"/>
                <a:ea typeface="ＭＳ Ｐゴシック" panose="020B0600070205080204" pitchFamily="34" charset="-128"/>
              </a:rPr>
              <a:t>shares their quality improvement project updates with other service providers using the AIDS Institute-provided meeting structures</a:t>
            </a:r>
          </a:p>
          <a:p>
            <a:pPr lvl="1"/>
            <a:r>
              <a:rPr lang="en-US" altLang="en-US" sz="2000" dirty="0">
                <a:latin typeface="Garamond" panose="02020404030301010803" pitchFamily="18" charset="0"/>
                <a:ea typeface="ＭＳ Ｐゴシック" panose="020B0600070205080204" pitchFamily="34" charset="-128"/>
              </a:rPr>
              <a:t>reports their quality improvement project findings at the conclusion of the annual quality improvement project</a:t>
            </a:r>
          </a:p>
          <a:p>
            <a:r>
              <a:rPr lang="en-US" altLang="en-US" sz="2000" dirty="0">
                <a:latin typeface="Garamond" panose="02020404030301010803" pitchFamily="18" charset="0"/>
                <a:ea typeface="ＭＳ Ｐゴシック" panose="020B0600070205080204" pitchFamily="34" charset="-128"/>
              </a:rPr>
              <a:t>If the RW Part B-funded service provider receives funding for multiple RW Part B service categories, one quality improvement project should be selected that reflects those service categories</a:t>
            </a:r>
          </a:p>
        </p:txBody>
      </p:sp>
      <p:sp>
        <p:nvSpPr>
          <p:cNvPr id="5" name="Rectangle 2">
            <a:extLst>
              <a:ext uri="{FF2B5EF4-FFF2-40B4-BE49-F238E27FC236}">
                <a16:creationId xmlns:a16="http://schemas.microsoft.com/office/drawing/2014/main" id="{8B52920C-43F5-4422-9B13-94806E4C31A1}"/>
              </a:ext>
            </a:extLst>
          </p:cNvPr>
          <p:cNvSpPr txBox="1">
            <a:spLocks noChangeArrowheads="1"/>
          </p:cNvSpPr>
          <p:nvPr/>
        </p:nvSpPr>
        <p:spPr>
          <a:xfrm>
            <a:off x="0" y="438150"/>
            <a:ext cx="91440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latin typeface="Garamond" panose="02020404030301010803" pitchFamily="18" charset="0"/>
                <a:ea typeface="ＭＳ Ｐゴシック" panose="020B0600070205080204" pitchFamily="34" charset="-128"/>
              </a:rPr>
              <a:t>QI Project Expectations: RW Part B Quality Standards</a:t>
            </a:r>
          </a:p>
        </p:txBody>
      </p:sp>
    </p:spTree>
    <p:custDataLst>
      <p:tags r:id="rId1"/>
    </p:custDataLst>
    <p:extLst>
      <p:ext uri="{BB962C8B-B14F-4D97-AF65-F5344CB8AC3E}">
        <p14:creationId xmlns:p14="http://schemas.microsoft.com/office/powerpoint/2010/main" val="196708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BBAA5B-2C83-4E73-B0EE-70FCED4C4C9C}"/>
              </a:ext>
            </a:extLst>
          </p:cNvPr>
          <p:cNvSpPr txBox="1">
            <a:spLocks noChangeArrowheads="1"/>
          </p:cNvSpPr>
          <p:nvPr/>
        </p:nvSpPr>
        <p:spPr>
          <a:xfrm>
            <a:off x="1" y="438150"/>
            <a:ext cx="9136075"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dirty="0">
                <a:latin typeface="Garamond" panose="02020404030301010803" pitchFamily="18" charset="0"/>
                <a:ea typeface="ＭＳ Ｐゴシック" panose="020B0600070205080204" pitchFamily="34" charset="-128"/>
              </a:rPr>
              <a:t>Part B 2021-2022 Improvement Goals </a:t>
            </a:r>
          </a:p>
        </p:txBody>
      </p:sp>
      <p:sp>
        <p:nvSpPr>
          <p:cNvPr id="3" name="Rectangle 3">
            <a:extLst>
              <a:ext uri="{FF2B5EF4-FFF2-40B4-BE49-F238E27FC236}">
                <a16:creationId xmlns:a16="http://schemas.microsoft.com/office/drawing/2014/main" id="{B2AA34E6-4460-4425-9F72-45890989ED88}"/>
              </a:ext>
            </a:extLst>
          </p:cNvPr>
          <p:cNvSpPr txBox="1">
            <a:spLocks noChangeArrowheads="1"/>
          </p:cNvSpPr>
          <p:nvPr/>
        </p:nvSpPr>
        <p:spPr>
          <a:xfrm>
            <a:off x="300837" y="1200150"/>
            <a:ext cx="8534400" cy="3200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i="1" dirty="0">
                <a:latin typeface="Garamond" panose="02020404030301010803" pitchFamily="18" charset="0"/>
                <a:ea typeface="ＭＳ Ｐゴシック" panose="020B0600070205080204" pitchFamily="34" charset="-128"/>
              </a:rPr>
              <a:t>Increase health equity by focusing on key HIV populations that are disproportionately impacted by the HIV epidemic in New York State and reduce their performance gap</a:t>
            </a:r>
          </a:p>
          <a:p>
            <a:r>
              <a:rPr lang="en-US" altLang="en-US" sz="2000" i="1" dirty="0">
                <a:latin typeface="Garamond" panose="02020404030301010803" pitchFamily="18" charset="0"/>
                <a:ea typeface="ＭＳ Ｐゴシック" panose="020B0600070205080204" pitchFamily="34" charset="-128"/>
              </a:rPr>
              <a:t>Advance the quality improvement culture across Ryan White Part B-funded subrecipients</a:t>
            </a:r>
          </a:p>
          <a:p>
            <a:r>
              <a:rPr lang="en-US" altLang="en-US" sz="2000" i="1" dirty="0">
                <a:latin typeface="Garamond" panose="02020404030301010803" pitchFamily="18" charset="0"/>
                <a:ea typeface="ＭＳ Ｐゴシック" panose="020B0600070205080204" pitchFamily="34" charset="-128"/>
              </a:rPr>
              <a:t>Increase client involvement and improve the service delivery experience for clients that measurably improve the quality of services</a:t>
            </a:r>
          </a:p>
          <a:p>
            <a:r>
              <a:rPr lang="en-US" altLang="en-US" sz="2000" i="1" dirty="0">
                <a:latin typeface="Garamond" panose="02020404030301010803" pitchFamily="18" charset="0"/>
                <a:ea typeface="ＭＳ Ｐゴシック" panose="020B0600070205080204" pitchFamily="34" charset="-128"/>
              </a:rPr>
              <a:t>Enhance the HIV service delivery system by improving existing data collection systems and data management practices</a:t>
            </a:r>
          </a:p>
          <a:p>
            <a:endParaRPr lang="en-US" altLang="en-US" sz="2000" i="1" dirty="0">
              <a:latin typeface="Garamond" panose="02020404030301010803" pitchFamily="18" charset="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3749974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ONTENT MASTER" val="fVa2MCP3"/>
  <p:tag name="ARTICULATE_DESIGN_ID_2_CUSTOM DESIGN" val="SDm27C7H"/>
  <p:tag name="ARTICULATE_DESIGN_ID_COVER MASTER" val="ayXAxY0K"/>
  <p:tag name="ARTICULATE_DESIGN_ID_SECTION MASTER" val="DmempIDt"/>
  <p:tag name="ARTICULATE_SLIDE_COUNT" val="5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69"/>
  <p:tag name="ARTICULATE_USED_LAYOUT" val="2"/>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272"/>
  <p:tag name="ARTICULATE_USED_LAYOUT" val="2"/>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b32c65da-1b91-4b62-b097-b0adf8a829af"/>
  <p:tag name="ARTICULATE_SLIDE_PAUSE" val="0"/>
  <p:tag name="ARTICULATE_HIDE_SLIDE" val="0"/>
  <p:tag name="ARTICULATE_PLAYER_CONTROL_PREVIOUS" val="True"/>
  <p:tag name="ARTICULATE_PLAYER_CONTROL_NEXT" val="True"/>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7B479586923F4DAF34CCB56A3E7DDB" ma:contentTypeVersion="11" ma:contentTypeDescription="Create a new document." ma:contentTypeScope="" ma:versionID="a6dea058b28d2b2f1c28449ac302b42a">
  <xsd:schema xmlns:xsd="http://www.w3.org/2001/XMLSchema" xmlns:xs="http://www.w3.org/2001/XMLSchema" xmlns:p="http://schemas.microsoft.com/office/2006/metadata/properties" xmlns:ns1="http://schemas.microsoft.com/sharepoint/v3" xmlns:ns2="a6b7e2e1-3a55-4433-a401-8c3510bb2105" xmlns:ns3="890e9c21-b251-49b7-9079-548dd9a8bb22" targetNamespace="http://schemas.microsoft.com/office/2006/metadata/properties" ma:root="true" ma:fieldsID="495b84eb209447dc7a5b3516798c724c" ns1:_="" ns2:_="" ns3:_="">
    <xsd:import namespace="http://schemas.microsoft.com/sharepoint/v3"/>
    <xsd:import namespace="a6b7e2e1-3a55-4433-a401-8c3510bb2105"/>
    <xsd:import namespace="890e9c21-b251-49b7-9079-548dd9a8bb2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Department"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e2e1-3a55-4433-a401-8c3510bb210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Department" ma:index="13" nillable="true" ma:displayName="Department" ma:description="Name of the Department the document is associated with." ma:internalName="Department">
      <xsd:simpleType>
        <xsd:restriction base="dms:Choice">
          <xsd:enumeration value="Executive Office"/>
          <xsd:enumeration value="Division of Epidemiology, Evaluation and Partner Services"/>
          <xsd:enumeration value="Division of HIV and Hepatitis Health Care"/>
          <xsd:enumeration value="Division of HIV/STD/HCV Prevention"/>
          <xsd:enumeration value="Office of Administration and Contract Management"/>
          <xsd:enumeration value="Office of Drug User Health"/>
          <xsd:enumeration value="Office of Grants and Data Management"/>
          <xsd:enumeration value="Office of HIV Uninsured Care Programs"/>
          <xsd:enumeration value="Office of Medicaid Policy and Programs"/>
          <xsd:enumeration value="Office of the Medical Director"/>
          <xsd:enumeration value="Office of Planning and Community Affairs"/>
        </xsd:restriction>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e9c21-b251-49b7-9079-548dd9a8bb2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partment xmlns="a6b7e2e1-3a55-4433-a401-8c3510bb2105"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119C16-ECF7-469D-AE1F-5ABF38FDE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b7e2e1-3a55-4433-a401-8c3510bb2105"/>
    <ds:schemaRef ds:uri="890e9c21-b251-49b7-9079-548dd9a8b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06A967-A517-460C-98F8-A478709E8FF6}">
  <ds:schemaRefs>
    <ds:schemaRef ds:uri="http://schemas.microsoft.com/office/2006/metadata/properties"/>
    <ds:schemaRef ds:uri="http://schemas.microsoft.com/office/infopath/2007/PartnerControls"/>
    <ds:schemaRef ds:uri="a6b7e2e1-3a55-4433-a401-8c3510bb2105"/>
    <ds:schemaRef ds:uri="http://schemas.microsoft.com/sharepoint/v3"/>
  </ds:schemaRefs>
</ds:datastoreItem>
</file>

<file path=customXml/itemProps3.xml><?xml version="1.0" encoding="utf-8"?>
<ds:datastoreItem xmlns:ds="http://schemas.openxmlformats.org/officeDocument/2006/customXml" ds:itemID="{47FE1926-CF9F-451D-9F7F-9BF0FC0E14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5661</TotalTime>
  <Words>3572</Words>
  <Application>Microsoft Office PowerPoint</Application>
  <PresentationFormat>On-screen Show (16:9)</PresentationFormat>
  <Paragraphs>348</Paragraphs>
  <Slides>51</Slides>
  <Notes>14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51</vt:i4>
      </vt:variant>
    </vt:vector>
  </HeadingPairs>
  <TitlesOfParts>
    <vt:vector size="61" baseType="lpstr">
      <vt:lpstr>Arial</vt:lpstr>
      <vt:lpstr>Calibri</vt:lpstr>
      <vt:lpstr>Garamond</vt:lpstr>
      <vt:lpstr>Wingdings 2</vt:lpstr>
      <vt:lpstr>Cover Master</vt:lpstr>
      <vt:lpstr>Section Master</vt:lpstr>
      <vt:lpstr>2_Custom Design</vt:lpstr>
      <vt:lpstr>Content Master</vt:lpstr>
      <vt:lpstr>3_Custom Design</vt:lpstr>
      <vt:lpstr>1_Section Master</vt:lpstr>
      <vt:lpstr>PowerPoint Presentation</vt:lpstr>
      <vt:lpstr>PowerPoint Presentation</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a Good Measure HIV/AIDS Bureau Viral Suppression Measure*</vt:lpstr>
      <vt:lpstr>Process Measures</vt:lpstr>
      <vt:lpstr>Outcome Measures</vt:lpstr>
      <vt:lpstr>PowerPoint Presentation</vt:lpstr>
      <vt:lpstr>The Model For Improvement*</vt:lpstr>
      <vt:lpstr>The Model for Improvement</vt:lpstr>
      <vt:lpstr>Model For Improvement Step 1: What are we trying to accomplish?</vt:lpstr>
      <vt:lpstr>Model For Improvement Step 1: What are we trying to accomplish? Building the Aim Statement</vt:lpstr>
      <vt:lpstr>Model For Improvement Step 1: What are we trying to accomplish?</vt:lpstr>
      <vt:lpstr>Model For Improvement Step 1: What are we trying to accomplish?</vt:lpstr>
      <vt:lpstr>Model For Improvement Step 1: What are we trying to accomplish?</vt:lpstr>
      <vt:lpstr>Model For Improvement Step 1: What are we trying to accomplish?</vt:lpstr>
      <vt:lpstr>Model For Improvement Step 2: How will we know that a change is an improvement?</vt:lpstr>
      <vt:lpstr>PowerPoint Presentation</vt:lpstr>
      <vt:lpstr>PowerPoint Presentation</vt:lpstr>
      <vt:lpstr>PowerPoint Presentation</vt:lpstr>
      <vt:lpstr>PowerPoint Presentation</vt:lpstr>
      <vt:lpstr>Model For Improvement Step 3: What change can we make that will result in an improvement?</vt:lpstr>
      <vt:lpstr>PowerPoint Presentation</vt:lpstr>
      <vt:lpstr>Reaching Consensus</vt:lpstr>
      <vt:lpstr>Testing the Proposed Intervention in a  Force Field Analysis</vt:lpstr>
      <vt:lpstr>PowerPoint Presentation</vt:lpstr>
      <vt:lpstr>PowerPoint Presentation</vt:lpstr>
      <vt:lpstr>Priority Matrix</vt:lpstr>
      <vt:lpstr>Priority Matrix Example</vt:lpstr>
      <vt:lpstr>Which to Use?</vt:lpstr>
      <vt:lpstr>PowerPoint Presentation</vt:lpstr>
      <vt:lpstr>Five Suggestions for Successfully Conducting a Model for Improvement Project</vt:lpstr>
      <vt:lpstr>Five Suggestions for Successfully Conducting a Model for Improvement Project</vt:lpstr>
      <vt:lpstr>In Summary</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vector>
  </TitlesOfParts>
  <Company>New York State - Office of General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Jennifer</dc:creator>
  <cp:lastModifiedBy>Hahn, Ingrid A (HEALTH)</cp:lastModifiedBy>
  <cp:revision>188</cp:revision>
  <dcterms:created xsi:type="dcterms:W3CDTF">2014-12-09T18:34:34Z</dcterms:created>
  <dcterms:modified xsi:type="dcterms:W3CDTF">2021-11-22T16:02:36Z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0x010100147B479586923F4DAF34CCB56A3E7DDB</vt:lpwstr>
  </property>
  <property fmtid="{D5CDD505-2E9C-101B-9397-08002B2CF9AE}" pid="3" name="ArticulateGUID">
    <vt:lpwstr>80FDABC5-2731-4ABA-A280-10CDD5E409EA</vt:lpwstr>
  </property>
  <property fmtid="{D5CDD505-2E9C-101B-9397-08002B2CF9AE}" pid="4" name="ArticulatePath">
    <vt:lpwstr>NYS_DOH_Powerpoint</vt:lpwstr>
  </property>
</Properties>
</file>